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2" r:id="rId5"/>
    <p:sldId id="274" r:id="rId6"/>
    <p:sldId id="275" r:id="rId7"/>
    <p:sldId id="273" r:id="rId8"/>
    <p:sldId id="276" r:id="rId9"/>
    <p:sldId id="258" r:id="rId10"/>
    <p:sldId id="259" r:id="rId11"/>
    <p:sldId id="281" r:id="rId12"/>
    <p:sldId id="282" r:id="rId13"/>
    <p:sldId id="283" r:id="rId14"/>
    <p:sldId id="284" r:id="rId15"/>
    <p:sldId id="285" r:id="rId16"/>
    <p:sldId id="278" r:id="rId17"/>
    <p:sldId id="260" r:id="rId18"/>
    <p:sldId id="277" r:id="rId19"/>
    <p:sldId id="287" r:id="rId20"/>
    <p:sldId id="261" r:id="rId21"/>
    <p:sldId id="286" r:id="rId22"/>
    <p:sldId id="279" r:id="rId23"/>
    <p:sldId id="288" r:id="rId24"/>
    <p:sldId id="289" r:id="rId25"/>
    <p:sldId id="290" r:id="rId26"/>
    <p:sldId id="291" r:id="rId27"/>
    <p:sldId id="292" r:id="rId28"/>
    <p:sldId id="293" r:id="rId29"/>
    <p:sldId id="294" r:id="rId30"/>
    <p:sldId id="295" r:id="rId31"/>
    <p:sldId id="300" r:id="rId32"/>
    <p:sldId id="301" r:id="rId33"/>
    <p:sldId id="299" r:id="rId34"/>
    <p:sldId id="265" r:id="rId35"/>
    <p:sldId id="262" r:id="rId36"/>
    <p:sldId id="266" r:id="rId37"/>
    <p:sldId id="267" r:id="rId38"/>
    <p:sldId id="268" r:id="rId39"/>
    <p:sldId id="269" r:id="rId40"/>
    <p:sldId id="263" r:id="rId41"/>
    <p:sldId id="280" r:id="rId42"/>
    <p:sldId id="296" r:id="rId43"/>
    <p:sldId id="297"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3B05C7-4963-4234-A7BF-D9E78B6B4C1E}">
          <p14:sldIdLst>
            <p14:sldId id="256"/>
            <p14:sldId id="257"/>
            <p14:sldId id="271"/>
            <p14:sldId id="272"/>
            <p14:sldId id="274"/>
            <p14:sldId id="275"/>
            <p14:sldId id="273"/>
            <p14:sldId id="276"/>
            <p14:sldId id="258"/>
            <p14:sldId id="259"/>
            <p14:sldId id="281"/>
            <p14:sldId id="282"/>
            <p14:sldId id="283"/>
            <p14:sldId id="284"/>
            <p14:sldId id="285"/>
            <p14:sldId id="278"/>
            <p14:sldId id="260"/>
            <p14:sldId id="277"/>
            <p14:sldId id="287"/>
            <p14:sldId id="261"/>
            <p14:sldId id="286"/>
            <p14:sldId id="279"/>
            <p14:sldId id="288"/>
            <p14:sldId id="289"/>
            <p14:sldId id="290"/>
            <p14:sldId id="291"/>
            <p14:sldId id="292"/>
            <p14:sldId id="293"/>
            <p14:sldId id="294"/>
            <p14:sldId id="295"/>
            <p14:sldId id="300"/>
            <p14:sldId id="301"/>
            <p14:sldId id="299"/>
            <p14:sldId id="265"/>
            <p14:sldId id="262"/>
            <p14:sldId id="266"/>
            <p14:sldId id="267"/>
            <p14:sldId id="268"/>
            <p14:sldId id="269"/>
            <p14:sldId id="263"/>
            <p14:sldId id="280"/>
            <p14:sldId id="296"/>
            <p14:sldId id="297"/>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 Jesmar Montalbo" initials="FJM" lastIdx="1" clrIdx="0">
    <p:extLst>
      <p:ext uri="{19B8F6BF-5375-455C-9EA6-DF929625EA0E}">
        <p15:presenceInfo xmlns:p15="http://schemas.microsoft.com/office/powerpoint/2012/main" userId="c525fad2a92ffd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A7EB8A-30EB-4094-92E3-2DDC797C01B9}" v="11" dt="2023-02-26T01:53:19.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51" d="100"/>
          <a:sy n="151" d="100"/>
        </p:scale>
        <p:origin x="28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Jesmar Montalbo" userId="c525fad2a92ffd10" providerId="LiveId" clId="{73A7EB8A-30EB-4094-92E3-2DDC797C01B9}"/>
    <pc:docChg chg="undo custSel modSld sldOrd">
      <pc:chgData name="Francis Jesmar Montalbo" userId="c525fad2a92ffd10" providerId="LiveId" clId="{73A7EB8A-30EB-4094-92E3-2DDC797C01B9}" dt="2023-02-26T01:53:19.253" v="285" actId="14100"/>
      <pc:docMkLst>
        <pc:docMk/>
      </pc:docMkLst>
      <pc:sldChg chg="addSp delSp modSp mod setBg setClrOvrMap">
        <pc:chgData name="Francis Jesmar Montalbo" userId="c525fad2a92ffd10" providerId="LiveId" clId="{73A7EB8A-30EB-4094-92E3-2DDC797C01B9}" dt="2023-02-26T01:44:41.072" v="105" actId="20577"/>
        <pc:sldMkLst>
          <pc:docMk/>
          <pc:sldMk cId="3898938803" sldId="256"/>
        </pc:sldMkLst>
        <pc:spChg chg="mod">
          <ac:chgData name="Francis Jesmar Montalbo" userId="c525fad2a92ffd10" providerId="LiveId" clId="{73A7EB8A-30EB-4094-92E3-2DDC797C01B9}" dt="2023-02-26T01:44:22.671" v="67" actId="26606"/>
          <ac:spMkLst>
            <pc:docMk/>
            <pc:sldMk cId="3898938803" sldId="256"/>
            <ac:spMk id="2" creationId="{620928A4-77DA-4EC9-98DE-D90793ECF5E3}"/>
          </ac:spMkLst>
        </pc:spChg>
        <pc:spChg chg="mod">
          <ac:chgData name="Francis Jesmar Montalbo" userId="c525fad2a92ffd10" providerId="LiveId" clId="{73A7EB8A-30EB-4094-92E3-2DDC797C01B9}" dt="2023-02-26T01:44:41.072" v="105" actId="20577"/>
          <ac:spMkLst>
            <pc:docMk/>
            <pc:sldMk cId="3898938803" sldId="256"/>
            <ac:spMk id="3" creationId="{200F935B-D640-4296-9F6F-AFB3820D20C3}"/>
          </ac:spMkLst>
        </pc:spChg>
        <pc:spChg chg="add del">
          <ac:chgData name="Francis Jesmar Montalbo" userId="c525fad2a92ffd10" providerId="LiveId" clId="{73A7EB8A-30EB-4094-92E3-2DDC797C01B9}" dt="2023-02-26T01:44:01.345" v="60" actId="26606"/>
          <ac:spMkLst>
            <pc:docMk/>
            <pc:sldMk cId="3898938803" sldId="256"/>
            <ac:spMk id="9" creationId="{71B2258F-86CA-4D4D-8270-BC05FCDEBFB3}"/>
          </ac:spMkLst>
        </pc:spChg>
        <pc:spChg chg="add del">
          <ac:chgData name="Francis Jesmar Montalbo" userId="c525fad2a92ffd10" providerId="LiveId" clId="{73A7EB8A-30EB-4094-92E3-2DDC797C01B9}" dt="2023-02-26T01:44:04.961" v="62" actId="26606"/>
          <ac:spMkLst>
            <pc:docMk/>
            <pc:sldMk cId="3898938803" sldId="256"/>
            <ac:spMk id="13" creationId="{87CC2527-562A-4F69-B487-4371E5B243E7}"/>
          </ac:spMkLst>
        </pc:spChg>
        <pc:spChg chg="add del">
          <ac:chgData name="Francis Jesmar Montalbo" userId="c525fad2a92ffd10" providerId="LiveId" clId="{73A7EB8A-30EB-4094-92E3-2DDC797C01B9}" dt="2023-02-26T01:44:22.663" v="66" actId="26606"/>
          <ac:spMkLst>
            <pc:docMk/>
            <pc:sldMk cId="3898938803" sldId="256"/>
            <ac:spMk id="17" creationId="{E91DC736-0EF8-4F87-9146-EBF1D2EE4D3D}"/>
          </ac:spMkLst>
        </pc:spChg>
        <pc:spChg chg="add del">
          <ac:chgData name="Francis Jesmar Montalbo" userId="c525fad2a92ffd10" providerId="LiveId" clId="{73A7EB8A-30EB-4094-92E3-2DDC797C01B9}" dt="2023-02-26T01:44:22.663" v="66" actId="26606"/>
          <ac:spMkLst>
            <pc:docMk/>
            <pc:sldMk cId="3898938803" sldId="256"/>
            <ac:spMk id="19" creationId="{097CD68E-23E3-4007-8847-CD0944C4F7BE}"/>
          </ac:spMkLst>
        </pc:spChg>
        <pc:spChg chg="add del">
          <ac:chgData name="Francis Jesmar Montalbo" userId="c525fad2a92ffd10" providerId="LiveId" clId="{73A7EB8A-30EB-4094-92E3-2DDC797C01B9}" dt="2023-02-26T01:44:22.663" v="66" actId="26606"/>
          <ac:spMkLst>
            <pc:docMk/>
            <pc:sldMk cId="3898938803" sldId="256"/>
            <ac:spMk id="20" creationId="{AF2F604E-43BE-4DC3-B983-E071523364F8}"/>
          </ac:spMkLst>
        </pc:spChg>
        <pc:spChg chg="add del">
          <ac:chgData name="Francis Jesmar Montalbo" userId="c525fad2a92ffd10" providerId="LiveId" clId="{73A7EB8A-30EB-4094-92E3-2DDC797C01B9}" dt="2023-02-26T01:44:22.663" v="66" actId="26606"/>
          <ac:spMkLst>
            <pc:docMk/>
            <pc:sldMk cId="3898938803" sldId="256"/>
            <ac:spMk id="21" creationId="{08C9B587-E65E-4B52-B37C-ABEBB6E87928}"/>
          </ac:spMkLst>
        </pc:spChg>
        <pc:spChg chg="add">
          <ac:chgData name="Francis Jesmar Montalbo" userId="c525fad2a92ffd10" providerId="LiveId" clId="{73A7EB8A-30EB-4094-92E3-2DDC797C01B9}" dt="2023-02-26T01:44:22.671" v="67" actId="26606"/>
          <ac:spMkLst>
            <pc:docMk/>
            <pc:sldMk cId="3898938803" sldId="256"/>
            <ac:spMk id="23" creationId="{0671A8AE-40A1-4631-A6B8-581AFF065482}"/>
          </ac:spMkLst>
        </pc:spChg>
        <pc:spChg chg="add">
          <ac:chgData name="Francis Jesmar Montalbo" userId="c525fad2a92ffd10" providerId="LiveId" clId="{73A7EB8A-30EB-4094-92E3-2DDC797C01B9}" dt="2023-02-26T01:44:22.671" v="67" actId="26606"/>
          <ac:spMkLst>
            <pc:docMk/>
            <pc:sldMk cId="3898938803" sldId="256"/>
            <ac:spMk id="25" creationId="{AB58EF07-17C2-48CF-ABB0-EEF1F17CB8F0}"/>
          </ac:spMkLst>
        </pc:spChg>
        <pc:spChg chg="add">
          <ac:chgData name="Francis Jesmar Montalbo" userId="c525fad2a92ffd10" providerId="LiveId" clId="{73A7EB8A-30EB-4094-92E3-2DDC797C01B9}" dt="2023-02-26T01:44:22.671" v="67" actId="26606"/>
          <ac:spMkLst>
            <pc:docMk/>
            <pc:sldMk cId="3898938803" sldId="256"/>
            <ac:spMk id="26" creationId="{AF2F604E-43BE-4DC3-B983-E071523364F8}"/>
          </ac:spMkLst>
        </pc:spChg>
        <pc:spChg chg="add">
          <ac:chgData name="Francis Jesmar Montalbo" userId="c525fad2a92ffd10" providerId="LiveId" clId="{73A7EB8A-30EB-4094-92E3-2DDC797C01B9}" dt="2023-02-26T01:44:22.671" v="67" actId="26606"/>
          <ac:spMkLst>
            <pc:docMk/>
            <pc:sldMk cId="3898938803" sldId="256"/>
            <ac:spMk id="27" creationId="{08C9B587-E65E-4B52-B37C-ABEBB6E87928}"/>
          </ac:spMkLst>
        </pc:spChg>
        <pc:picChg chg="add del">
          <ac:chgData name="Francis Jesmar Montalbo" userId="c525fad2a92ffd10" providerId="LiveId" clId="{73A7EB8A-30EB-4094-92E3-2DDC797C01B9}" dt="2023-02-26T01:44:01.345" v="60" actId="26606"/>
          <ac:picMkLst>
            <pc:docMk/>
            <pc:sldMk cId="3898938803" sldId="256"/>
            <ac:picMk id="5" creationId="{C6B7E514-4496-5C84-2B46-F47788539F27}"/>
          </ac:picMkLst>
        </pc:picChg>
        <pc:picChg chg="add del">
          <ac:chgData name="Francis Jesmar Montalbo" userId="c525fad2a92ffd10" providerId="LiveId" clId="{73A7EB8A-30EB-4094-92E3-2DDC797C01B9}" dt="2023-02-26T01:44:04.961" v="62" actId="26606"/>
          <ac:picMkLst>
            <pc:docMk/>
            <pc:sldMk cId="3898938803" sldId="256"/>
            <ac:picMk id="12" creationId="{5EC59617-73BA-5D90-6BFE-3445E94322DB}"/>
          </ac:picMkLst>
        </pc:picChg>
        <pc:picChg chg="add del">
          <ac:chgData name="Francis Jesmar Montalbo" userId="c525fad2a92ffd10" providerId="LiveId" clId="{73A7EB8A-30EB-4094-92E3-2DDC797C01B9}" dt="2023-02-26T01:44:16.950" v="64" actId="26606"/>
          <ac:picMkLst>
            <pc:docMk/>
            <pc:sldMk cId="3898938803" sldId="256"/>
            <ac:picMk id="15" creationId="{CDCA63C0-C796-4690-401B-85715F046E54}"/>
          </ac:picMkLst>
        </pc:picChg>
        <pc:picChg chg="add del">
          <ac:chgData name="Francis Jesmar Montalbo" userId="c525fad2a92ffd10" providerId="LiveId" clId="{73A7EB8A-30EB-4094-92E3-2DDC797C01B9}" dt="2023-02-26T01:44:22.663" v="66" actId="26606"/>
          <ac:picMkLst>
            <pc:docMk/>
            <pc:sldMk cId="3898938803" sldId="256"/>
            <ac:picMk id="18" creationId="{283DD298-C512-0CD8-818D-D0B99149D5E7}"/>
          </ac:picMkLst>
        </pc:picChg>
        <pc:picChg chg="add mod">
          <ac:chgData name="Francis Jesmar Montalbo" userId="c525fad2a92ffd10" providerId="LiveId" clId="{73A7EB8A-30EB-4094-92E3-2DDC797C01B9}" dt="2023-02-26T01:44:25.176" v="68" actId="27614"/>
          <ac:picMkLst>
            <pc:docMk/>
            <pc:sldMk cId="3898938803" sldId="256"/>
            <ac:picMk id="24" creationId="{B98D3FEC-AE33-67FA-E3F8-780C3F82BCB0}"/>
          </ac:picMkLst>
        </pc:picChg>
        <pc:cxnChg chg="add del">
          <ac:chgData name="Francis Jesmar Montalbo" userId="c525fad2a92ffd10" providerId="LiveId" clId="{73A7EB8A-30EB-4094-92E3-2DDC797C01B9}" dt="2023-02-26T01:44:04.961" v="62" actId="26606"/>
          <ac:cxnSpMkLst>
            <pc:docMk/>
            <pc:sldMk cId="3898938803" sldId="256"/>
            <ac:cxnSpMk id="11" creationId="{BCDAEC91-5BCE-4B55-9CC0-43EF94CB734B}"/>
          </ac:cxnSpMkLst>
        </pc:cxnChg>
      </pc:sldChg>
      <pc:sldChg chg="ord">
        <pc:chgData name="Francis Jesmar Montalbo" userId="c525fad2a92ffd10" providerId="LiveId" clId="{73A7EB8A-30EB-4094-92E3-2DDC797C01B9}" dt="2023-02-26T01:45:12.807" v="107"/>
        <pc:sldMkLst>
          <pc:docMk/>
          <pc:sldMk cId="937610696" sldId="273"/>
        </pc:sldMkLst>
      </pc:sldChg>
      <pc:sldChg chg="modSp">
        <pc:chgData name="Francis Jesmar Montalbo" userId="c525fad2a92ffd10" providerId="LiveId" clId="{73A7EB8A-30EB-4094-92E3-2DDC797C01B9}" dt="2023-02-26T01:47:04.839" v="133" actId="1076"/>
        <pc:sldMkLst>
          <pc:docMk/>
          <pc:sldMk cId="4001488093" sldId="279"/>
        </pc:sldMkLst>
        <pc:picChg chg="mod">
          <ac:chgData name="Francis Jesmar Montalbo" userId="c525fad2a92ffd10" providerId="LiveId" clId="{73A7EB8A-30EB-4094-92E3-2DDC797C01B9}" dt="2023-02-26T01:47:04.839" v="133" actId="1076"/>
          <ac:picMkLst>
            <pc:docMk/>
            <pc:sldMk cId="4001488093" sldId="279"/>
            <ac:picMk id="7170" creationId="{23FD2260-23B2-4941-834C-75DB47363AAC}"/>
          </ac:picMkLst>
        </pc:picChg>
      </pc:sldChg>
      <pc:sldChg chg="modSp mod">
        <pc:chgData name="Francis Jesmar Montalbo" userId="c525fad2a92ffd10" providerId="LiveId" clId="{73A7EB8A-30EB-4094-92E3-2DDC797C01B9}" dt="2023-02-26T01:46:07.235" v="132" actId="1076"/>
        <pc:sldMkLst>
          <pc:docMk/>
          <pc:sldMk cId="2083953705" sldId="281"/>
        </pc:sldMkLst>
        <pc:spChg chg="mod">
          <ac:chgData name="Francis Jesmar Montalbo" userId="c525fad2a92ffd10" providerId="LiveId" clId="{73A7EB8A-30EB-4094-92E3-2DDC797C01B9}" dt="2023-02-26T01:45:41.948" v="115" actId="1038"/>
          <ac:spMkLst>
            <pc:docMk/>
            <pc:sldMk cId="2083953705" sldId="281"/>
            <ac:spMk id="4" creationId="{D8327D4C-C1F3-39F5-D7E5-D4667DE02088}"/>
          </ac:spMkLst>
        </pc:spChg>
        <pc:spChg chg="mod">
          <ac:chgData name="Francis Jesmar Montalbo" userId="c525fad2a92ffd10" providerId="LiveId" clId="{73A7EB8A-30EB-4094-92E3-2DDC797C01B9}" dt="2023-02-26T01:46:07.235" v="132" actId="1076"/>
          <ac:spMkLst>
            <pc:docMk/>
            <pc:sldMk cId="2083953705" sldId="281"/>
            <ac:spMk id="31" creationId="{E2CC1625-A5CD-E874-5073-5E937E25151E}"/>
          </ac:spMkLst>
        </pc:spChg>
        <pc:cxnChg chg="mod">
          <ac:chgData name="Francis Jesmar Montalbo" userId="c525fad2a92ffd10" providerId="LiveId" clId="{73A7EB8A-30EB-4094-92E3-2DDC797C01B9}" dt="2023-02-26T01:45:46.530" v="116" actId="14100"/>
          <ac:cxnSpMkLst>
            <pc:docMk/>
            <pc:sldMk cId="2083953705" sldId="281"/>
            <ac:cxnSpMk id="7" creationId="{8203561F-1DAC-DC16-D95B-26E85AECD472}"/>
          </ac:cxnSpMkLst>
        </pc:cxnChg>
      </pc:sldChg>
      <pc:sldChg chg="modSp mod">
        <pc:chgData name="Francis Jesmar Montalbo" userId="c525fad2a92ffd10" providerId="LiveId" clId="{73A7EB8A-30EB-4094-92E3-2DDC797C01B9}" dt="2023-02-26T01:50:15.022" v="266" actId="207"/>
        <pc:sldMkLst>
          <pc:docMk/>
          <pc:sldMk cId="4026315249" sldId="291"/>
        </pc:sldMkLst>
        <pc:spChg chg="mod">
          <ac:chgData name="Francis Jesmar Montalbo" userId="c525fad2a92ffd10" providerId="LiveId" clId="{73A7EB8A-30EB-4094-92E3-2DDC797C01B9}" dt="2023-02-26T01:49:22.579" v="210" actId="20577"/>
          <ac:spMkLst>
            <pc:docMk/>
            <pc:sldMk cId="4026315249" sldId="291"/>
            <ac:spMk id="2" creationId="{F7FBF02C-04B3-C393-64FE-B4B3889BE018}"/>
          </ac:spMkLst>
        </pc:spChg>
        <pc:spChg chg="mod">
          <ac:chgData name="Francis Jesmar Montalbo" userId="c525fad2a92ffd10" providerId="LiveId" clId="{73A7EB8A-30EB-4094-92E3-2DDC797C01B9}" dt="2023-02-26T01:50:15.022" v="266" actId="207"/>
          <ac:spMkLst>
            <pc:docMk/>
            <pc:sldMk cId="4026315249" sldId="291"/>
            <ac:spMk id="3" creationId="{04ABE4B1-5DA2-D02C-E221-02365026B956}"/>
          </ac:spMkLst>
        </pc:spChg>
      </pc:sldChg>
      <pc:sldChg chg="modSp mod">
        <pc:chgData name="Francis Jesmar Montalbo" userId="c525fad2a92ffd10" providerId="LiveId" clId="{73A7EB8A-30EB-4094-92E3-2DDC797C01B9}" dt="2023-02-26T01:52:56.365" v="280" actId="1076"/>
        <pc:sldMkLst>
          <pc:docMk/>
          <pc:sldMk cId="398757865" sldId="296"/>
        </pc:sldMkLst>
        <pc:picChg chg="mod">
          <ac:chgData name="Francis Jesmar Montalbo" userId="c525fad2a92ffd10" providerId="LiveId" clId="{73A7EB8A-30EB-4094-92E3-2DDC797C01B9}" dt="2023-02-26T01:52:56.365" v="280" actId="1076"/>
          <ac:picMkLst>
            <pc:docMk/>
            <pc:sldMk cId="398757865" sldId="296"/>
            <ac:picMk id="7" creationId="{92E003F6-D77F-C27A-67DE-FCF7C827F970}"/>
          </ac:picMkLst>
        </pc:picChg>
      </pc:sldChg>
      <pc:sldChg chg="modSp">
        <pc:chgData name="Francis Jesmar Montalbo" userId="c525fad2a92ffd10" providerId="LiveId" clId="{73A7EB8A-30EB-4094-92E3-2DDC797C01B9}" dt="2023-02-26T01:53:19.253" v="285" actId="14100"/>
        <pc:sldMkLst>
          <pc:docMk/>
          <pc:sldMk cId="47930257" sldId="297"/>
        </pc:sldMkLst>
        <pc:picChg chg="mod">
          <ac:chgData name="Francis Jesmar Montalbo" userId="c525fad2a92ffd10" providerId="LiveId" clId="{73A7EB8A-30EB-4094-92E3-2DDC797C01B9}" dt="2023-02-26T01:53:10.341" v="281" actId="14100"/>
          <ac:picMkLst>
            <pc:docMk/>
            <pc:sldMk cId="47930257" sldId="297"/>
            <ac:picMk id="3082" creationId="{25F53C12-0AD8-196C-15A3-D6609D5425F0}"/>
          </ac:picMkLst>
        </pc:picChg>
        <pc:picChg chg="mod">
          <ac:chgData name="Francis Jesmar Montalbo" userId="c525fad2a92ffd10" providerId="LiveId" clId="{73A7EB8A-30EB-4094-92E3-2DDC797C01B9}" dt="2023-02-26T01:53:19.253" v="285" actId="14100"/>
          <ac:picMkLst>
            <pc:docMk/>
            <pc:sldMk cId="47930257" sldId="297"/>
            <ac:picMk id="3084" creationId="{667E75D6-5A6A-D607-A5B9-132412EBDBDF}"/>
          </ac:picMkLst>
        </pc:picChg>
      </pc:sldChg>
      <pc:sldChg chg="modSp mod">
        <pc:chgData name="Francis Jesmar Montalbo" userId="c525fad2a92ffd10" providerId="LiveId" clId="{73A7EB8A-30EB-4094-92E3-2DDC797C01B9}" dt="2023-02-26T01:52:39.993" v="278" actId="313"/>
        <pc:sldMkLst>
          <pc:docMk/>
          <pc:sldMk cId="2625310416" sldId="299"/>
        </pc:sldMkLst>
        <pc:spChg chg="mod">
          <ac:chgData name="Francis Jesmar Montalbo" userId="c525fad2a92ffd10" providerId="LiveId" clId="{73A7EB8A-30EB-4094-92E3-2DDC797C01B9}" dt="2023-02-26T01:52:39.993" v="278" actId="313"/>
          <ac:spMkLst>
            <pc:docMk/>
            <pc:sldMk cId="2625310416" sldId="299"/>
            <ac:spMk id="3" creationId="{1A3D7E30-4A8A-472C-8F32-7AB41AD1EB7E}"/>
          </ac:spMkLst>
        </pc:spChg>
      </pc:sldChg>
      <pc:sldChg chg="modSp mod">
        <pc:chgData name="Francis Jesmar Montalbo" userId="c525fad2a92ffd10" providerId="LiveId" clId="{73A7EB8A-30EB-4094-92E3-2DDC797C01B9}" dt="2023-02-26T01:52:03.421" v="276" actId="114"/>
        <pc:sldMkLst>
          <pc:docMk/>
          <pc:sldMk cId="3792600005" sldId="300"/>
        </pc:sldMkLst>
        <pc:spChg chg="mod">
          <ac:chgData name="Francis Jesmar Montalbo" userId="c525fad2a92ffd10" providerId="LiveId" clId="{73A7EB8A-30EB-4094-92E3-2DDC797C01B9}" dt="2023-02-26T01:52:03.421" v="276" actId="114"/>
          <ac:spMkLst>
            <pc:docMk/>
            <pc:sldMk cId="3792600005" sldId="300"/>
            <ac:spMk id="3" creationId="{8F950AA0-9919-466D-BE1D-A8B670C03C7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BB62-472C-49CF-A195-888799DCA5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38D109C5-ACF8-4321-95BA-09D5FE0BB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7EDBB52F-0F5D-45F2-A78D-701E042EA18E}"/>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5" name="Footer Placeholder 4">
            <a:extLst>
              <a:ext uri="{FF2B5EF4-FFF2-40B4-BE49-F238E27FC236}">
                <a16:creationId xmlns:a16="http://schemas.microsoft.com/office/drawing/2014/main" id="{4B5A6C1E-FC48-459E-BFCA-8D72F3DD8AD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AB5407-E8DF-4B0D-8B70-A59B647525ED}"/>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971987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4885-F8AA-4C9A-A3FB-7B23D0331EF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E3DD592-0B41-4D7D-89AF-A6584E9DF1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DC86C80-9893-4265-AE59-C16AA1FCA559}"/>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5" name="Footer Placeholder 4">
            <a:extLst>
              <a:ext uri="{FF2B5EF4-FFF2-40B4-BE49-F238E27FC236}">
                <a16:creationId xmlns:a16="http://schemas.microsoft.com/office/drawing/2014/main" id="{A0C5E1BF-01C9-4FAF-98D8-83110D0BBCD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90617BF-86AD-4332-A38C-8FD4668F7363}"/>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356722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D02D4B-07A8-475D-B51A-093A59AFD7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77AF42B-D970-4A14-AA88-B7F05892D0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145A4B7-960A-4820-8466-4961BC0175E4}"/>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5" name="Footer Placeholder 4">
            <a:extLst>
              <a:ext uri="{FF2B5EF4-FFF2-40B4-BE49-F238E27FC236}">
                <a16:creationId xmlns:a16="http://schemas.microsoft.com/office/drawing/2014/main" id="{E88D304A-9421-415C-A057-8E04612ABAC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52FD3D9-97F8-40F1-96DE-6F49600CDC89}"/>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3140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79F2-2478-4B0A-A0AC-DAB59E5E150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BBE08CD-DDD9-4748-912E-F3468D46B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AF51B06-2B3F-413E-A417-DF7A9B5EC82D}"/>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5" name="Footer Placeholder 4">
            <a:extLst>
              <a:ext uri="{FF2B5EF4-FFF2-40B4-BE49-F238E27FC236}">
                <a16:creationId xmlns:a16="http://schemas.microsoft.com/office/drawing/2014/main" id="{7E3BE4FD-AB41-466D-AC5E-9A3E1D0CDF7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435CC81-3859-42C9-AA16-35E824D49655}"/>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14566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35E5-C8B9-4312-B538-710E6AABDA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D4E5D40F-6B9C-4446-82CE-AAE921A96E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2B29-C35B-4455-9DEE-62B65F55D7D2}"/>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5" name="Footer Placeholder 4">
            <a:extLst>
              <a:ext uri="{FF2B5EF4-FFF2-40B4-BE49-F238E27FC236}">
                <a16:creationId xmlns:a16="http://schemas.microsoft.com/office/drawing/2014/main" id="{0B16788B-C220-4CA2-9738-637FFB3F4CE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174F92B-44AA-40D4-8FD9-064C035D2B8D}"/>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75609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3FB6-0D97-4231-9431-5BF4DF9B897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9C10DBD-01E7-42F9-A564-1529EE5467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921126FF-4D0E-4607-96AE-97E1B02EA2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8317C4EB-6A25-4B53-B5CA-0208181E122D}"/>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6" name="Footer Placeholder 5">
            <a:extLst>
              <a:ext uri="{FF2B5EF4-FFF2-40B4-BE49-F238E27FC236}">
                <a16:creationId xmlns:a16="http://schemas.microsoft.com/office/drawing/2014/main" id="{C477524B-A3F8-4083-9F56-8949169BA21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3E0F598-83EF-47FD-8FAF-D04518D1179C}"/>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174300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2051-C841-4012-9F68-B85F1A937A6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3091913-3A27-4A08-9321-B46672FAED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9C586-DF72-46A0-B8D0-5B0ED36DC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F930336-E860-4F31-AE42-779C095EF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93C5E-CC10-430C-AC43-1F1F42E0B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42C3D81-EECD-4C14-9461-DB8CE0EE3ACC}"/>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8" name="Footer Placeholder 7">
            <a:extLst>
              <a:ext uri="{FF2B5EF4-FFF2-40B4-BE49-F238E27FC236}">
                <a16:creationId xmlns:a16="http://schemas.microsoft.com/office/drawing/2014/main" id="{21342B19-C173-45DB-AE15-783D9EA3AF3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D874A13D-5B26-4D2C-B549-8553301472BF}"/>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629976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7D69-ACFE-4629-9D52-65DCB53D99B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AE963FE-7D3E-46C2-B348-DC324BB75E6D}"/>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4" name="Footer Placeholder 3">
            <a:extLst>
              <a:ext uri="{FF2B5EF4-FFF2-40B4-BE49-F238E27FC236}">
                <a16:creationId xmlns:a16="http://schemas.microsoft.com/office/drawing/2014/main" id="{178A0043-9554-4766-A01B-6305A666FC91}"/>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9491F197-AA81-45DD-965E-48796F296061}"/>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78427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BFBAB-930E-43FD-992C-18DC70BE0E51}"/>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3" name="Footer Placeholder 2">
            <a:extLst>
              <a:ext uri="{FF2B5EF4-FFF2-40B4-BE49-F238E27FC236}">
                <a16:creationId xmlns:a16="http://schemas.microsoft.com/office/drawing/2014/main" id="{88B1D29A-BB70-4F63-81B3-8384A3D8C76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CD9FB47A-321D-41F0-BD32-430CF2323F52}"/>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84140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6B96-F02A-4A74-81E7-EFDC5C0A4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5F5CD05E-FD0A-44F1-91E0-0DD0797DE9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2C09B50-0AED-4740-8A94-29F8B98E8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0D96E8-D736-4C9E-93C7-57ACF6482979}"/>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6" name="Footer Placeholder 5">
            <a:extLst>
              <a:ext uri="{FF2B5EF4-FFF2-40B4-BE49-F238E27FC236}">
                <a16:creationId xmlns:a16="http://schemas.microsoft.com/office/drawing/2014/main" id="{7DBA0F0D-44AE-4926-943A-1E346EA0AB5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798E3B5-24C9-4882-AB54-13AA8CAF23D3}"/>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162862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595B-E458-45FE-9DD7-C853082056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4469931-7BAA-43C7-BB67-CD0AD64983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9F1A754-FF3E-4148-BCFD-78648D3EBA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D1AFE3-5627-48E4-B8D6-458D4E7504F1}"/>
              </a:ext>
            </a:extLst>
          </p:cNvPr>
          <p:cNvSpPr>
            <a:spLocks noGrp="1"/>
          </p:cNvSpPr>
          <p:nvPr>
            <p:ph type="dt" sz="half" idx="10"/>
          </p:nvPr>
        </p:nvSpPr>
        <p:spPr/>
        <p:txBody>
          <a:bodyPr/>
          <a:lstStyle/>
          <a:p>
            <a:fld id="{BE9F1E48-82A9-4411-9A49-64221F396AC9}" type="datetimeFigureOut">
              <a:rPr lang="en-PH" smtClean="0"/>
              <a:t>26/02/2023</a:t>
            </a:fld>
            <a:endParaRPr lang="en-PH"/>
          </a:p>
        </p:txBody>
      </p:sp>
      <p:sp>
        <p:nvSpPr>
          <p:cNvPr id="6" name="Footer Placeholder 5">
            <a:extLst>
              <a:ext uri="{FF2B5EF4-FFF2-40B4-BE49-F238E27FC236}">
                <a16:creationId xmlns:a16="http://schemas.microsoft.com/office/drawing/2014/main" id="{11CE77EC-BCB4-4DAC-A3D8-363CA7D3B01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ACB1FC9-B4FB-4F91-92B6-0570EA650E28}"/>
              </a:ext>
            </a:extLst>
          </p:cNvPr>
          <p:cNvSpPr>
            <a:spLocks noGrp="1"/>
          </p:cNvSpPr>
          <p:nvPr>
            <p:ph type="sldNum" sz="quarter" idx="12"/>
          </p:nvPr>
        </p:nvSpPr>
        <p:spPr/>
        <p:txBody>
          <a:bodyPr/>
          <a:lstStyle/>
          <a:p>
            <a:fld id="{4C2B239E-ABA4-4EAE-BD8E-C2F79A2A8B38}" type="slidenum">
              <a:rPr lang="en-PH" smtClean="0"/>
              <a:t>‹#›</a:t>
            </a:fld>
            <a:endParaRPr lang="en-PH"/>
          </a:p>
        </p:txBody>
      </p:sp>
    </p:spTree>
    <p:extLst>
      <p:ext uri="{BB962C8B-B14F-4D97-AF65-F5344CB8AC3E}">
        <p14:creationId xmlns:p14="http://schemas.microsoft.com/office/powerpoint/2010/main" val="406951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34EAB3-073A-4FF1-9D95-9A08D381F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6142518-08DD-420A-929C-B2029B76C6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9C75936-9E3D-40EE-BE94-5177BB3028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9F1E48-82A9-4411-9A49-64221F396AC9}" type="datetimeFigureOut">
              <a:rPr lang="en-PH" smtClean="0"/>
              <a:t>26/02/2023</a:t>
            </a:fld>
            <a:endParaRPr lang="en-PH"/>
          </a:p>
        </p:txBody>
      </p:sp>
      <p:sp>
        <p:nvSpPr>
          <p:cNvPr id="5" name="Footer Placeholder 4">
            <a:extLst>
              <a:ext uri="{FF2B5EF4-FFF2-40B4-BE49-F238E27FC236}">
                <a16:creationId xmlns:a16="http://schemas.microsoft.com/office/drawing/2014/main" id="{5EFC161F-2A75-460A-8A5C-354CB8A2F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B892DEEF-E2F2-4ACC-B86E-D2E8D22627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B239E-ABA4-4EAE-BD8E-C2F79A2A8B38}" type="slidenum">
              <a:rPr lang="en-PH" smtClean="0"/>
              <a:t>‹#›</a:t>
            </a:fld>
            <a:endParaRPr lang="en-PH"/>
          </a:p>
        </p:txBody>
      </p:sp>
    </p:spTree>
    <p:extLst>
      <p:ext uri="{BB962C8B-B14F-4D97-AF65-F5344CB8AC3E}">
        <p14:creationId xmlns:p14="http://schemas.microsoft.com/office/powerpoint/2010/main" val="411283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Chart, map, scatter chart&#10;&#10;Description automatically generated">
            <a:extLst>
              <a:ext uri="{FF2B5EF4-FFF2-40B4-BE49-F238E27FC236}">
                <a16:creationId xmlns:a16="http://schemas.microsoft.com/office/drawing/2014/main" id="{B98D3FEC-AE33-67FA-E3F8-780C3F82BCB0}"/>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25"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0928A4-77DA-4EC9-98DE-D90793ECF5E3}"/>
              </a:ext>
            </a:extLst>
          </p:cNvPr>
          <p:cNvSpPr>
            <a:spLocks noGrp="1"/>
          </p:cNvSpPr>
          <p:nvPr>
            <p:ph type="ctrTitle"/>
          </p:nvPr>
        </p:nvSpPr>
        <p:spPr>
          <a:xfrm>
            <a:off x="477981" y="1122363"/>
            <a:ext cx="4023360" cy="3204134"/>
          </a:xfrm>
        </p:spPr>
        <p:txBody>
          <a:bodyPr anchor="b">
            <a:normAutofit/>
          </a:bodyPr>
          <a:lstStyle/>
          <a:p>
            <a:pPr algn="l"/>
            <a:r>
              <a:rPr lang="en-US" sz="4800"/>
              <a:t>Object Oriented </a:t>
            </a:r>
            <a:r>
              <a:rPr lang="en-PH" sz="4800"/>
              <a:t>Python</a:t>
            </a:r>
          </a:p>
        </p:txBody>
      </p:sp>
      <p:sp>
        <p:nvSpPr>
          <p:cNvPr id="3" name="Subtitle 2">
            <a:extLst>
              <a:ext uri="{FF2B5EF4-FFF2-40B4-BE49-F238E27FC236}">
                <a16:creationId xmlns:a16="http://schemas.microsoft.com/office/drawing/2014/main" id="{200F935B-D640-4296-9F6F-AFB3820D20C3}"/>
              </a:ext>
            </a:extLst>
          </p:cNvPr>
          <p:cNvSpPr>
            <a:spLocks noGrp="1"/>
          </p:cNvSpPr>
          <p:nvPr>
            <p:ph type="subTitle" idx="1"/>
          </p:nvPr>
        </p:nvSpPr>
        <p:spPr>
          <a:xfrm>
            <a:off x="477980" y="4872922"/>
            <a:ext cx="4023359" cy="1208141"/>
          </a:xfrm>
        </p:spPr>
        <p:txBody>
          <a:bodyPr>
            <a:normAutofit/>
          </a:bodyPr>
          <a:lstStyle/>
          <a:p>
            <a:pPr algn="l"/>
            <a:r>
              <a:rPr lang="en-US" sz="2000" dirty="0"/>
              <a:t>Classes and Objects</a:t>
            </a:r>
            <a:endParaRPr lang="en-PH" sz="2000" dirty="0"/>
          </a:p>
        </p:txBody>
      </p:sp>
      <p:sp>
        <p:nvSpPr>
          <p:cNvPr id="26"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9388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90A6-F8DB-47C4-8EE8-07B81CBD444C}"/>
              </a:ext>
            </a:extLst>
          </p:cNvPr>
          <p:cNvSpPr>
            <a:spLocks noGrp="1"/>
          </p:cNvSpPr>
          <p:nvPr>
            <p:ph type="title"/>
          </p:nvPr>
        </p:nvSpPr>
        <p:spPr/>
        <p:txBody>
          <a:bodyPr/>
          <a:lstStyle/>
          <a:p>
            <a:r>
              <a:rPr lang="en-PH" dirty="0"/>
              <a:t>Creating an Object in Python</a:t>
            </a:r>
          </a:p>
        </p:txBody>
      </p:sp>
      <p:sp>
        <p:nvSpPr>
          <p:cNvPr id="3" name="Content Placeholder 2">
            <a:extLst>
              <a:ext uri="{FF2B5EF4-FFF2-40B4-BE49-F238E27FC236}">
                <a16:creationId xmlns:a16="http://schemas.microsoft.com/office/drawing/2014/main" id="{BB62ED31-8F79-4667-830F-42DFFD136BEA}"/>
              </a:ext>
            </a:extLst>
          </p:cNvPr>
          <p:cNvSpPr>
            <a:spLocks noGrp="1"/>
          </p:cNvSpPr>
          <p:nvPr>
            <p:ph idx="1"/>
          </p:nvPr>
        </p:nvSpPr>
        <p:spPr/>
        <p:txBody>
          <a:bodyPr/>
          <a:lstStyle/>
          <a:p>
            <a:endParaRPr lang="en-PH" dirty="0"/>
          </a:p>
        </p:txBody>
      </p:sp>
      <p:pic>
        <p:nvPicPr>
          <p:cNvPr id="5" name="Picture 4">
            <a:extLst>
              <a:ext uri="{FF2B5EF4-FFF2-40B4-BE49-F238E27FC236}">
                <a16:creationId xmlns:a16="http://schemas.microsoft.com/office/drawing/2014/main" id="{38E0BA5B-F3B9-4184-81AA-1DED2FE643E3}"/>
              </a:ext>
            </a:extLst>
          </p:cNvPr>
          <p:cNvPicPr>
            <a:picLocks noChangeAspect="1"/>
          </p:cNvPicPr>
          <p:nvPr/>
        </p:nvPicPr>
        <p:blipFill>
          <a:blip r:embed="rId2"/>
          <a:stretch>
            <a:fillRect/>
          </a:stretch>
        </p:blipFill>
        <p:spPr>
          <a:xfrm>
            <a:off x="838200" y="1825625"/>
            <a:ext cx="6563641" cy="2991267"/>
          </a:xfrm>
          <a:prstGeom prst="rect">
            <a:avLst/>
          </a:prstGeom>
        </p:spPr>
      </p:pic>
    </p:spTree>
    <p:extLst>
      <p:ext uri="{BB962C8B-B14F-4D97-AF65-F5344CB8AC3E}">
        <p14:creationId xmlns:p14="http://schemas.microsoft.com/office/powerpoint/2010/main" val="4287366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183B-3AC8-3A05-99EC-72EAB83AA358}"/>
              </a:ext>
            </a:extLst>
          </p:cNvPr>
          <p:cNvSpPr>
            <a:spLocks noGrp="1"/>
          </p:cNvSpPr>
          <p:nvPr>
            <p:ph type="title"/>
          </p:nvPr>
        </p:nvSpPr>
        <p:spPr/>
        <p:txBody>
          <a:bodyPr/>
          <a:lstStyle/>
          <a:p>
            <a:r>
              <a:rPr lang="en-US" dirty="0"/>
              <a:t>Class example</a:t>
            </a:r>
            <a:endParaRPr lang="en-PH" dirty="0"/>
          </a:p>
        </p:txBody>
      </p:sp>
      <p:sp>
        <p:nvSpPr>
          <p:cNvPr id="3" name="Content Placeholder 2">
            <a:extLst>
              <a:ext uri="{FF2B5EF4-FFF2-40B4-BE49-F238E27FC236}">
                <a16:creationId xmlns:a16="http://schemas.microsoft.com/office/drawing/2014/main" id="{699BB80F-AC44-77A7-1327-EFE7A0AEC88E}"/>
              </a:ext>
            </a:extLst>
          </p:cNvPr>
          <p:cNvSpPr>
            <a:spLocks noGrp="1"/>
          </p:cNvSpPr>
          <p:nvPr>
            <p:ph idx="1"/>
          </p:nvPr>
        </p:nvSpPr>
        <p:spPr/>
        <p:txBody>
          <a:bodyPr>
            <a:normAutofit lnSpcReduction="10000"/>
          </a:bodyPr>
          <a:lstStyle/>
          <a:p>
            <a:pPr marL="0" indent="0">
              <a:buNone/>
            </a:pPr>
            <a:r>
              <a:rPr lang="en-US" dirty="0"/>
              <a:t>class User:</a:t>
            </a:r>
          </a:p>
          <a:p>
            <a:pPr marL="0" indent="0">
              <a:buNone/>
            </a:pPr>
            <a:r>
              <a:rPr lang="en-US" dirty="0"/>
              <a:t>     pass</a:t>
            </a:r>
          </a:p>
          <a:p>
            <a:pPr marL="0" indent="0">
              <a:buNone/>
            </a:pPr>
            <a:endParaRPr lang="en-US" dirty="0"/>
          </a:p>
          <a:p>
            <a:pPr marL="0" indent="0">
              <a:buNone/>
            </a:pPr>
            <a:r>
              <a:rPr lang="en-US" dirty="0"/>
              <a:t>user1 = User()</a:t>
            </a:r>
          </a:p>
          <a:p>
            <a:pPr marL="0" indent="0">
              <a:buNone/>
            </a:pPr>
            <a:r>
              <a:rPr lang="en-US" dirty="0"/>
              <a:t>user1.first_name = “John”</a:t>
            </a:r>
          </a:p>
          <a:p>
            <a:pPr marL="0" indent="0">
              <a:buNone/>
            </a:pPr>
            <a:r>
              <a:rPr lang="en-US" dirty="0"/>
              <a:t>user1.last_name = “Doe ”</a:t>
            </a:r>
          </a:p>
          <a:p>
            <a:pPr marL="0" indent="0">
              <a:buNone/>
            </a:pPr>
            <a:endParaRPr lang="en-US" dirty="0"/>
          </a:p>
          <a:p>
            <a:pPr marL="0" indent="0">
              <a:buNone/>
            </a:pPr>
            <a:r>
              <a:rPr lang="en-US" dirty="0"/>
              <a:t>print(user1.first_name)</a:t>
            </a:r>
          </a:p>
          <a:p>
            <a:pPr marL="0" indent="0">
              <a:buNone/>
            </a:pPr>
            <a:r>
              <a:rPr lang="en-US" dirty="0"/>
              <a:t>OUTPUT: John</a:t>
            </a:r>
            <a:endParaRPr lang="en-PH" dirty="0"/>
          </a:p>
        </p:txBody>
      </p:sp>
      <p:sp>
        <p:nvSpPr>
          <p:cNvPr id="4" name="Rectangle 3">
            <a:extLst>
              <a:ext uri="{FF2B5EF4-FFF2-40B4-BE49-F238E27FC236}">
                <a16:creationId xmlns:a16="http://schemas.microsoft.com/office/drawing/2014/main" id="{D8327D4C-C1F3-39F5-D7E5-D4667DE02088}"/>
              </a:ext>
            </a:extLst>
          </p:cNvPr>
          <p:cNvSpPr/>
          <p:nvPr/>
        </p:nvSpPr>
        <p:spPr>
          <a:xfrm>
            <a:off x="1819275" y="3688557"/>
            <a:ext cx="1689100"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7F23A28C-C9ED-9286-9F89-20C961ABA50F}"/>
              </a:ext>
            </a:extLst>
          </p:cNvPr>
          <p:cNvSpPr/>
          <p:nvPr/>
        </p:nvSpPr>
        <p:spPr>
          <a:xfrm>
            <a:off x="1825625" y="4203184"/>
            <a:ext cx="1689100"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 name="Straight Arrow Connector 6">
            <a:extLst>
              <a:ext uri="{FF2B5EF4-FFF2-40B4-BE49-F238E27FC236}">
                <a16:creationId xmlns:a16="http://schemas.microsoft.com/office/drawing/2014/main" id="{8203561F-1DAC-DC16-D95B-26E85AECD472}"/>
              </a:ext>
            </a:extLst>
          </p:cNvPr>
          <p:cNvCxnSpPr>
            <a:cxnSpLocks/>
            <a:stCxn id="4" idx="3"/>
            <a:endCxn id="11" idx="1"/>
          </p:cNvCxnSpPr>
          <p:nvPr/>
        </p:nvCxnSpPr>
        <p:spPr>
          <a:xfrm>
            <a:off x="3508375" y="3917157"/>
            <a:ext cx="3292475" cy="62864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CECA58BE-CB19-1D0C-2382-8D3BCDF8B16D}"/>
              </a:ext>
            </a:extLst>
          </p:cNvPr>
          <p:cNvCxnSpPr>
            <a:cxnSpLocks/>
            <a:stCxn id="5" idx="3"/>
            <a:endCxn id="11" idx="1"/>
          </p:cNvCxnSpPr>
          <p:nvPr/>
        </p:nvCxnSpPr>
        <p:spPr>
          <a:xfrm>
            <a:off x="3514725" y="4431784"/>
            <a:ext cx="3286125" cy="11402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F47FD256-929F-801B-726F-9AF1A7A71D8F}"/>
              </a:ext>
            </a:extLst>
          </p:cNvPr>
          <p:cNvSpPr txBox="1"/>
          <p:nvPr/>
        </p:nvSpPr>
        <p:spPr>
          <a:xfrm>
            <a:off x="6800850" y="4361140"/>
            <a:ext cx="3432991" cy="369332"/>
          </a:xfrm>
          <a:prstGeom prst="rect">
            <a:avLst/>
          </a:prstGeom>
          <a:noFill/>
        </p:spPr>
        <p:txBody>
          <a:bodyPr wrap="none" rtlCol="0">
            <a:spAutoFit/>
          </a:bodyPr>
          <a:lstStyle/>
          <a:p>
            <a:r>
              <a:rPr lang="en-US" dirty="0"/>
              <a:t>Field: A data attached to an Object</a:t>
            </a:r>
            <a:endParaRPr lang="en-PH" dirty="0"/>
          </a:p>
        </p:txBody>
      </p:sp>
      <p:sp>
        <p:nvSpPr>
          <p:cNvPr id="12" name="TextBox 11">
            <a:extLst>
              <a:ext uri="{FF2B5EF4-FFF2-40B4-BE49-F238E27FC236}">
                <a16:creationId xmlns:a16="http://schemas.microsoft.com/office/drawing/2014/main" id="{8AEE3921-5032-F112-56DF-BDFBAACC722B}"/>
              </a:ext>
            </a:extLst>
          </p:cNvPr>
          <p:cNvSpPr txBox="1"/>
          <p:nvPr/>
        </p:nvSpPr>
        <p:spPr>
          <a:xfrm>
            <a:off x="4305300" y="3244334"/>
            <a:ext cx="6123279" cy="369332"/>
          </a:xfrm>
          <a:prstGeom prst="rect">
            <a:avLst/>
          </a:prstGeom>
          <a:noFill/>
        </p:spPr>
        <p:txBody>
          <a:bodyPr wrap="none" rtlCol="0">
            <a:spAutoFit/>
          </a:bodyPr>
          <a:lstStyle/>
          <a:p>
            <a:r>
              <a:rPr lang="en-US" dirty="0"/>
              <a:t>This is an ‘instance</a:t>
            </a:r>
            <a:r>
              <a:rPr lang="en-PH" dirty="0"/>
              <a:t>’ of a class or commonly called as an ‘Object’</a:t>
            </a:r>
            <a:endParaRPr lang="en-US" dirty="0"/>
          </a:p>
        </p:txBody>
      </p:sp>
      <p:sp>
        <p:nvSpPr>
          <p:cNvPr id="13" name="Rectangle 12">
            <a:extLst>
              <a:ext uri="{FF2B5EF4-FFF2-40B4-BE49-F238E27FC236}">
                <a16:creationId xmlns:a16="http://schemas.microsoft.com/office/drawing/2014/main" id="{E5F6C042-0C8F-05E9-3DE6-8A4B55A1C93B}"/>
              </a:ext>
            </a:extLst>
          </p:cNvPr>
          <p:cNvSpPr/>
          <p:nvPr/>
        </p:nvSpPr>
        <p:spPr>
          <a:xfrm>
            <a:off x="838200" y="3200400"/>
            <a:ext cx="2171700"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4" name="Straight Arrow Connector 13">
            <a:extLst>
              <a:ext uri="{FF2B5EF4-FFF2-40B4-BE49-F238E27FC236}">
                <a16:creationId xmlns:a16="http://schemas.microsoft.com/office/drawing/2014/main" id="{596D86B4-648B-C388-6693-80F6CD890EA4}"/>
              </a:ext>
            </a:extLst>
          </p:cNvPr>
          <p:cNvCxnSpPr>
            <a:cxnSpLocks/>
            <a:stCxn id="13" idx="3"/>
            <a:endCxn id="12" idx="1"/>
          </p:cNvCxnSpPr>
          <p:nvPr/>
        </p:nvCxnSpPr>
        <p:spPr>
          <a:xfrm>
            <a:off x="3009900" y="3429000"/>
            <a:ext cx="1295400"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4C0B6A87-F2B5-C612-3C01-4E5A041B163B}"/>
              </a:ext>
            </a:extLst>
          </p:cNvPr>
          <p:cNvSpPr txBox="1"/>
          <p:nvPr/>
        </p:nvSpPr>
        <p:spPr>
          <a:xfrm>
            <a:off x="5302251" y="5064917"/>
            <a:ext cx="4375149" cy="923330"/>
          </a:xfrm>
          <a:prstGeom prst="rect">
            <a:avLst/>
          </a:prstGeom>
          <a:noFill/>
        </p:spPr>
        <p:txBody>
          <a:bodyPr wrap="square" rtlCol="0">
            <a:spAutoFit/>
          </a:bodyPr>
          <a:lstStyle/>
          <a:p>
            <a:r>
              <a:rPr lang="en-US" dirty="0"/>
              <a:t>You can access the data or field by putting a dot (.) on the object followed by the field name. </a:t>
            </a:r>
            <a:endParaRPr lang="en-PH" dirty="0"/>
          </a:p>
        </p:txBody>
      </p:sp>
      <p:sp>
        <p:nvSpPr>
          <p:cNvPr id="27" name="Rectangle 26">
            <a:extLst>
              <a:ext uri="{FF2B5EF4-FFF2-40B4-BE49-F238E27FC236}">
                <a16:creationId xmlns:a16="http://schemas.microsoft.com/office/drawing/2014/main" id="{8CACD24B-4B17-8EA7-ABBA-D9676ED992FC}"/>
              </a:ext>
            </a:extLst>
          </p:cNvPr>
          <p:cNvSpPr/>
          <p:nvPr/>
        </p:nvSpPr>
        <p:spPr>
          <a:xfrm>
            <a:off x="1720850" y="5074422"/>
            <a:ext cx="2482850"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8" name="Straight Arrow Connector 27">
            <a:extLst>
              <a:ext uri="{FF2B5EF4-FFF2-40B4-BE49-F238E27FC236}">
                <a16:creationId xmlns:a16="http://schemas.microsoft.com/office/drawing/2014/main" id="{1E91ED9C-10FA-064A-0595-0CB5E14E7A4F}"/>
              </a:ext>
            </a:extLst>
          </p:cNvPr>
          <p:cNvCxnSpPr>
            <a:cxnSpLocks/>
            <a:stCxn id="27" idx="3"/>
            <a:endCxn id="26" idx="1"/>
          </p:cNvCxnSpPr>
          <p:nvPr/>
        </p:nvCxnSpPr>
        <p:spPr>
          <a:xfrm>
            <a:off x="4203700" y="5303022"/>
            <a:ext cx="1098551" cy="22356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E2CC1625-A5CD-E874-5073-5E937E25151E}"/>
              </a:ext>
            </a:extLst>
          </p:cNvPr>
          <p:cNvSpPr txBox="1"/>
          <p:nvPr/>
        </p:nvSpPr>
        <p:spPr>
          <a:xfrm>
            <a:off x="4523312" y="1578290"/>
            <a:ext cx="3471338" cy="1477328"/>
          </a:xfrm>
          <a:prstGeom prst="rect">
            <a:avLst/>
          </a:prstGeom>
          <a:noFill/>
        </p:spPr>
        <p:txBody>
          <a:bodyPr wrap="square" rtlCol="0">
            <a:spAutoFit/>
          </a:bodyPr>
          <a:lstStyle/>
          <a:p>
            <a:r>
              <a:rPr lang="en-US" b="1" i="1" dirty="0"/>
              <a:t>BEST PRACTICE: Never use a capital letter for your field names. Use underscores when indicating a space. You can also do a camel or pascal case. </a:t>
            </a:r>
          </a:p>
        </p:txBody>
      </p:sp>
    </p:spTree>
    <p:extLst>
      <p:ext uri="{BB962C8B-B14F-4D97-AF65-F5344CB8AC3E}">
        <p14:creationId xmlns:p14="http://schemas.microsoft.com/office/powerpoint/2010/main" val="208395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F674-EAD2-CE64-13A0-D1C2130D6842}"/>
              </a:ext>
            </a:extLst>
          </p:cNvPr>
          <p:cNvSpPr>
            <a:spLocks noGrp="1"/>
          </p:cNvSpPr>
          <p:nvPr>
            <p:ph type="title"/>
          </p:nvPr>
        </p:nvSpPr>
        <p:spPr/>
        <p:txBody>
          <a:bodyPr/>
          <a:lstStyle/>
          <a:p>
            <a:r>
              <a:rPr lang="en-US" dirty="0"/>
              <a:t>Class scope</a:t>
            </a:r>
            <a:endParaRPr lang="en-PH" dirty="0"/>
          </a:p>
        </p:txBody>
      </p:sp>
      <p:sp>
        <p:nvSpPr>
          <p:cNvPr id="3" name="Content Placeholder 2">
            <a:extLst>
              <a:ext uri="{FF2B5EF4-FFF2-40B4-BE49-F238E27FC236}">
                <a16:creationId xmlns:a16="http://schemas.microsoft.com/office/drawing/2014/main" id="{17A760F4-5958-CDAC-2CD6-225F93DA7EFB}"/>
              </a:ext>
            </a:extLst>
          </p:cNvPr>
          <p:cNvSpPr>
            <a:spLocks noGrp="1"/>
          </p:cNvSpPr>
          <p:nvPr>
            <p:ph idx="1"/>
          </p:nvPr>
        </p:nvSpPr>
        <p:spPr/>
        <p:txBody>
          <a:bodyPr/>
          <a:lstStyle/>
          <a:p>
            <a:r>
              <a:rPr lang="en-US" dirty="0"/>
              <a:t>If you create a field name for a specific object, that field name will be only for that object.</a:t>
            </a:r>
          </a:p>
          <a:p>
            <a:r>
              <a:rPr lang="en-US" dirty="0"/>
              <a:t>Globally, they won’t exist unless defined or initialized. </a:t>
            </a:r>
            <a:endParaRPr lang="en-PH" dirty="0"/>
          </a:p>
        </p:txBody>
      </p:sp>
    </p:spTree>
    <p:extLst>
      <p:ext uri="{BB962C8B-B14F-4D97-AF65-F5344CB8AC3E}">
        <p14:creationId xmlns:p14="http://schemas.microsoft.com/office/powerpoint/2010/main" val="686967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07E6-156A-362D-B65F-A0F29338D745}"/>
              </a:ext>
            </a:extLst>
          </p:cNvPr>
          <p:cNvSpPr>
            <a:spLocks noGrp="1"/>
          </p:cNvSpPr>
          <p:nvPr>
            <p:ph type="title"/>
          </p:nvPr>
        </p:nvSpPr>
        <p:spPr/>
        <p:txBody>
          <a:bodyPr/>
          <a:lstStyle/>
          <a:p>
            <a:r>
              <a:rPr lang="en-US" dirty="0"/>
              <a:t>Data types for fields</a:t>
            </a:r>
            <a:endParaRPr lang="en-PH" dirty="0"/>
          </a:p>
        </p:txBody>
      </p:sp>
      <p:sp>
        <p:nvSpPr>
          <p:cNvPr id="3" name="Content Placeholder 2">
            <a:extLst>
              <a:ext uri="{FF2B5EF4-FFF2-40B4-BE49-F238E27FC236}">
                <a16:creationId xmlns:a16="http://schemas.microsoft.com/office/drawing/2014/main" id="{6AE997BE-A8E8-B827-B153-DDCFB65D83FA}"/>
              </a:ext>
            </a:extLst>
          </p:cNvPr>
          <p:cNvSpPr>
            <a:spLocks noGrp="1"/>
          </p:cNvSpPr>
          <p:nvPr>
            <p:ph idx="1"/>
          </p:nvPr>
        </p:nvSpPr>
        <p:spPr/>
        <p:txBody>
          <a:bodyPr/>
          <a:lstStyle/>
          <a:p>
            <a:r>
              <a:rPr lang="en-US" dirty="0"/>
              <a:t>Having different data types for each field are allowed.</a:t>
            </a:r>
          </a:p>
          <a:p>
            <a:endParaRPr lang="en-PH" dirty="0"/>
          </a:p>
        </p:txBody>
      </p:sp>
    </p:spTree>
    <p:extLst>
      <p:ext uri="{BB962C8B-B14F-4D97-AF65-F5344CB8AC3E}">
        <p14:creationId xmlns:p14="http://schemas.microsoft.com/office/powerpoint/2010/main" val="301135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A7F4-653C-0E66-09BC-3F768DDF828A}"/>
              </a:ext>
            </a:extLst>
          </p:cNvPr>
          <p:cNvSpPr>
            <a:spLocks noGrp="1"/>
          </p:cNvSpPr>
          <p:nvPr>
            <p:ph type="title"/>
          </p:nvPr>
        </p:nvSpPr>
        <p:spPr/>
        <p:txBody>
          <a:bodyPr/>
          <a:lstStyle/>
          <a:p>
            <a:r>
              <a:rPr lang="en-US" dirty="0"/>
              <a:t>Setting attributes</a:t>
            </a:r>
            <a:endParaRPr lang="en-PH" dirty="0"/>
          </a:p>
        </p:txBody>
      </p:sp>
      <p:sp>
        <p:nvSpPr>
          <p:cNvPr id="3" name="Content Placeholder 2">
            <a:extLst>
              <a:ext uri="{FF2B5EF4-FFF2-40B4-BE49-F238E27FC236}">
                <a16:creationId xmlns:a16="http://schemas.microsoft.com/office/drawing/2014/main" id="{172EA0D4-9EAC-7FA0-C4BF-4AC0B1F5CBF0}"/>
              </a:ext>
            </a:extLst>
          </p:cNvPr>
          <p:cNvSpPr>
            <a:spLocks noGrp="1"/>
          </p:cNvSpPr>
          <p:nvPr>
            <p:ph idx="1"/>
          </p:nvPr>
        </p:nvSpPr>
        <p:spPr/>
        <p:txBody>
          <a:bodyPr/>
          <a:lstStyle/>
          <a:p>
            <a:r>
              <a:rPr lang="en-US" dirty="0"/>
              <a:t>If you set an attribute or field for one object while none for the other, only that specific object will be able to access that field. </a:t>
            </a:r>
          </a:p>
          <a:p>
            <a:r>
              <a:rPr lang="en-US" dirty="0"/>
              <a:t>If an object user1 and user2 both are initialized with a ‘</a:t>
            </a:r>
            <a:r>
              <a:rPr lang="en-US" dirty="0" err="1"/>
              <a:t>first_name</a:t>
            </a:r>
            <a:r>
              <a:rPr lang="en-US" dirty="0"/>
              <a:t>’. They will both have that field. </a:t>
            </a:r>
            <a:r>
              <a:rPr lang="en-US" b="1" dirty="0" err="1">
                <a:solidFill>
                  <a:srgbClr val="FF0000"/>
                </a:solidFill>
              </a:rPr>
              <a:t>user.first_name</a:t>
            </a:r>
            <a:r>
              <a:rPr lang="en-US" b="1" dirty="0">
                <a:solidFill>
                  <a:srgbClr val="FF0000"/>
                </a:solidFill>
              </a:rPr>
              <a:t> </a:t>
            </a:r>
            <a:r>
              <a:rPr lang="en-US" dirty="0"/>
              <a:t>and </a:t>
            </a:r>
            <a:r>
              <a:rPr lang="en-US" b="1" dirty="0">
                <a:solidFill>
                  <a:srgbClr val="FF0000"/>
                </a:solidFill>
              </a:rPr>
              <a:t>user2.first_name </a:t>
            </a:r>
            <a:r>
              <a:rPr lang="en-US" dirty="0"/>
              <a:t>will have no errors. </a:t>
            </a:r>
          </a:p>
          <a:p>
            <a:r>
              <a:rPr lang="en-US" dirty="0"/>
              <a:t>In case that </a:t>
            </a:r>
            <a:r>
              <a:rPr lang="en-US" b="1" dirty="0"/>
              <a:t>user2</a:t>
            </a:r>
            <a:r>
              <a:rPr lang="en-US" dirty="0"/>
              <a:t> had an </a:t>
            </a:r>
            <a:r>
              <a:rPr lang="en-US" b="1" dirty="0"/>
              <a:t>age field</a:t>
            </a:r>
            <a:r>
              <a:rPr lang="en-US" dirty="0"/>
              <a:t>, while </a:t>
            </a:r>
            <a:r>
              <a:rPr lang="en-US" b="1" dirty="0"/>
              <a:t>user1</a:t>
            </a:r>
            <a:r>
              <a:rPr lang="en-US" dirty="0"/>
              <a:t> had </a:t>
            </a:r>
            <a:r>
              <a:rPr lang="en-US" b="1" dirty="0"/>
              <a:t>none</a:t>
            </a:r>
            <a:r>
              <a:rPr lang="en-US" dirty="0"/>
              <a:t>. Putting </a:t>
            </a:r>
            <a:r>
              <a:rPr lang="en-US" b="1" dirty="0"/>
              <a:t>user1.age</a:t>
            </a:r>
            <a:r>
              <a:rPr lang="en-US" dirty="0"/>
              <a:t> will result to an </a:t>
            </a:r>
            <a:r>
              <a:rPr lang="en-US" b="1" dirty="0"/>
              <a:t>ERROR</a:t>
            </a:r>
            <a:r>
              <a:rPr lang="en-US" dirty="0"/>
              <a:t> indicating that it has </a:t>
            </a:r>
            <a:r>
              <a:rPr lang="en-US" b="1" dirty="0"/>
              <a:t>NO ATTRIBUTE ‘age’</a:t>
            </a:r>
            <a:r>
              <a:rPr lang="en-US" dirty="0"/>
              <a:t>.</a:t>
            </a:r>
          </a:p>
          <a:p>
            <a:pPr marL="0" indent="0">
              <a:buNone/>
            </a:pPr>
            <a:endParaRPr lang="en-PH" dirty="0"/>
          </a:p>
        </p:txBody>
      </p:sp>
    </p:spTree>
    <p:extLst>
      <p:ext uri="{BB962C8B-B14F-4D97-AF65-F5344CB8AC3E}">
        <p14:creationId xmlns:p14="http://schemas.microsoft.com/office/powerpoint/2010/main" val="1259454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D4CB-D8C8-8BD6-6F4F-3C501B30D755}"/>
              </a:ext>
            </a:extLst>
          </p:cNvPr>
          <p:cNvSpPr>
            <a:spLocks noGrp="1"/>
          </p:cNvSpPr>
          <p:nvPr>
            <p:ph type="title"/>
          </p:nvPr>
        </p:nvSpPr>
        <p:spPr/>
        <p:txBody>
          <a:bodyPr/>
          <a:lstStyle/>
          <a:p>
            <a:r>
              <a:rPr lang="en-US" dirty="0"/>
              <a:t>Class features</a:t>
            </a:r>
            <a:endParaRPr lang="en-PH" dirty="0"/>
          </a:p>
        </p:txBody>
      </p:sp>
      <p:sp>
        <p:nvSpPr>
          <p:cNvPr id="3" name="Content Placeholder 2">
            <a:extLst>
              <a:ext uri="{FF2B5EF4-FFF2-40B4-BE49-F238E27FC236}">
                <a16:creationId xmlns:a16="http://schemas.microsoft.com/office/drawing/2014/main" id="{C5D82CFF-56CB-4B87-9D23-076B4E5EC9D0}"/>
              </a:ext>
            </a:extLst>
          </p:cNvPr>
          <p:cNvSpPr>
            <a:spLocks noGrp="1"/>
          </p:cNvSpPr>
          <p:nvPr>
            <p:ph idx="1"/>
          </p:nvPr>
        </p:nvSpPr>
        <p:spPr/>
        <p:txBody>
          <a:bodyPr/>
          <a:lstStyle/>
          <a:p>
            <a:r>
              <a:rPr lang="en-US" dirty="0"/>
              <a:t>Object Methods</a:t>
            </a:r>
          </a:p>
          <a:p>
            <a:r>
              <a:rPr lang="en-US" dirty="0"/>
              <a:t>Initialization/Constructors</a:t>
            </a:r>
          </a:p>
          <a:p>
            <a:r>
              <a:rPr lang="en-US" dirty="0"/>
              <a:t>Help text/Doc Strings</a:t>
            </a:r>
            <a:endParaRPr lang="en-PH" dirty="0"/>
          </a:p>
        </p:txBody>
      </p:sp>
    </p:spTree>
    <p:extLst>
      <p:ext uri="{BB962C8B-B14F-4D97-AF65-F5344CB8AC3E}">
        <p14:creationId xmlns:p14="http://schemas.microsoft.com/office/powerpoint/2010/main" val="37749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2B34-79AE-45A4-890B-B75BF1ECC6E8}"/>
              </a:ext>
            </a:extLst>
          </p:cNvPr>
          <p:cNvSpPr>
            <a:spLocks noGrp="1"/>
          </p:cNvSpPr>
          <p:nvPr>
            <p:ph type="title"/>
          </p:nvPr>
        </p:nvSpPr>
        <p:spPr/>
        <p:txBody>
          <a:bodyPr/>
          <a:lstStyle/>
          <a:p>
            <a:r>
              <a:rPr lang="en-US" dirty="0"/>
              <a:t>What is a constructor?</a:t>
            </a:r>
            <a:endParaRPr lang="en-PH" dirty="0"/>
          </a:p>
        </p:txBody>
      </p:sp>
      <p:sp>
        <p:nvSpPr>
          <p:cNvPr id="3" name="Content Placeholder 2">
            <a:extLst>
              <a:ext uri="{FF2B5EF4-FFF2-40B4-BE49-F238E27FC236}">
                <a16:creationId xmlns:a16="http://schemas.microsoft.com/office/drawing/2014/main" id="{EE1C84EF-0EA4-42CB-97FA-74788BEC383D}"/>
              </a:ext>
            </a:extLst>
          </p:cNvPr>
          <p:cNvSpPr>
            <a:spLocks noGrp="1"/>
          </p:cNvSpPr>
          <p:nvPr>
            <p:ph idx="1"/>
          </p:nvPr>
        </p:nvSpPr>
        <p:spPr/>
        <p:txBody>
          <a:bodyPr/>
          <a:lstStyle/>
          <a:p>
            <a:r>
              <a:rPr lang="en-US" dirty="0"/>
              <a:t>Special type of method used to initialize an object. </a:t>
            </a:r>
          </a:p>
          <a:p>
            <a:r>
              <a:rPr lang="en-US" dirty="0"/>
              <a:t>Responsible for assigning values to the data members of a class when an object is created.</a:t>
            </a:r>
          </a:p>
          <a:p>
            <a:r>
              <a:rPr lang="en-US" dirty="0"/>
              <a:t>Python calls its constructor the __</a:t>
            </a:r>
            <a:r>
              <a:rPr lang="en-US" dirty="0" err="1"/>
              <a:t>init</a:t>
            </a:r>
            <a:r>
              <a:rPr lang="en-US" dirty="0"/>
              <a:t>__ function, short for initialization.</a:t>
            </a:r>
            <a:endParaRPr lang="en-PH" dirty="0"/>
          </a:p>
        </p:txBody>
      </p:sp>
    </p:spTree>
    <p:extLst>
      <p:ext uri="{BB962C8B-B14F-4D97-AF65-F5344CB8AC3E}">
        <p14:creationId xmlns:p14="http://schemas.microsoft.com/office/powerpoint/2010/main" val="2581756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ACB0-229E-444B-8F30-7AF4566B275A}"/>
              </a:ext>
            </a:extLst>
          </p:cNvPr>
          <p:cNvSpPr>
            <a:spLocks noGrp="1"/>
          </p:cNvSpPr>
          <p:nvPr>
            <p:ph type="title"/>
          </p:nvPr>
        </p:nvSpPr>
        <p:spPr/>
        <p:txBody>
          <a:bodyPr/>
          <a:lstStyle/>
          <a:p>
            <a:r>
              <a:rPr lang="en-PH" dirty="0"/>
              <a:t>The __</a:t>
            </a:r>
            <a:r>
              <a:rPr lang="en-PH" dirty="0" err="1"/>
              <a:t>init</a:t>
            </a:r>
            <a:r>
              <a:rPr lang="en-PH" dirty="0"/>
              <a:t>__() Function</a:t>
            </a:r>
          </a:p>
        </p:txBody>
      </p:sp>
      <p:sp>
        <p:nvSpPr>
          <p:cNvPr id="3" name="Content Placeholder 2">
            <a:extLst>
              <a:ext uri="{FF2B5EF4-FFF2-40B4-BE49-F238E27FC236}">
                <a16:creationId xmlns:a16="http://schemas.microsoft.com/office/drawing/2014/main" id="{B3CA8506-155B-4C37-A5ED-6E151CE533EB}"/>
              </a:ext>
            </a:extLst>
          </p:cNvPr>
          <p:cNvSpPr>
            <a:spLocks noGrp="1"/>
          </p:cNvSpPr>
          <p:nvPr>
            <p:ph idx="1"/>
          </p:nvPr>
        </p:nvSpPr>
        <p:spPr/>
        <p:txBody>
          <a:bodyPr>
            <a:normAutofit/>
          </a:bodyPr>
          <a:lstStyle/>
          <a:p>
            <a:r>
              <a:rPr lang="en-US" dirty="0"/>
              <a:t>The examples above are classes and objects in their simplest form and are not really useful in real life applications.</a:t>
            </a:r>
          </a:p>
          <a:p>
            <a:r>
              <a:rPr lang="en-US" dirty="0"/>
              <a:t>To understand the meaning of classes we have to understand the built-in __</a:t>
            </a:r>
            <a:r>
              <a:rPr lang="en-US" dirty="0" err="1"/>
              <a:t>init</a:t>
            </a:r>
            <a:r>
              <a:rPr lang="en-US" dirty="0"/>
              <a:t>__() function.</a:t>
            </a:r>
          </a:p>
          <a:p>
            <a:r>
              <a:rPr lang="en-US" dirty="0"/>
              <a:t>All classes have a function called __</a:t>
            </a:r>
            <a:r>
              <a:rPr lang="en-US" dirty="0" err="1"/>
              <a:t>init</a:t>
            </a:r>
            <a:r>
              <a:rPr lang="en-US" dirty="0"/>
              <a:t>__(), which is always executed when the class is being initiated.</a:t>
            </a:r>
          </a:p>
          <a:p>
            <a:r>
              <a:rPr lang="en-US" dirty="0"/>
              <a:t>Use the __</a:t>
            </a:r>
            <a:r>
              <a:rPr lang="en-US" dirty="0" err="1"/>
              <a:t>init</a:t>
            </a:r>
            <a:r>
              <a:rPr lang="en-US" dirty="0"/>
              <a:t>__() function to assign values to object properties, or other operations that are necessary to do when the object is being created:</a:t>
            </a:r>
            <a:endParaRPr lang="en-PH" dirty="0"/>
          </a:p>
        </p:txBody>
      </p:sp>
    </p:spTree>
    <p:extLst>
      <p:ext uri="{BB962C8B-B14F-4D97-AF65-F5344CB8AC3E}">
        <p14:creationId xmlns:p14="http://schemas.microsoft.com/office/powerpoint/2010/main" val="345994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9540-1E78-438F-B1C8-0CACF328D938}"/>
              </a:ext>
            </a:extLst>
          </p:cNvPr>
          <p:cNvSpPr>
            <a:spLocks noGrp="1"/>
          </p:cNvSpPr>
          <p:nvPr>
            <p:ph type="title"/>
          </p:nvPr>
        </p:nvSpPr>
        <p:spPr/>
        <p:txBody>
          <a:bodyPr/>
          <a:lstStyle/>
          <a:p>
            <a:endParaRPr lang="en-PH"/>
          </a:p>
        </p:txBody>
      </p:sp>
      <p:pic>
        <p:nvPicPr>
          <p:cNvPr id="5" name="Content Placeholder 4">
            <a:extLst>
              <a:ext uri="{FF2B5EF4-FFF2-40B4-BE49-F238E27FC236}">
                <a16:creationId xmlns:a16="http://schemas.microsoft.com/office/drawing/2014/main" id="{45B5B6BA-5025-4EE9-AC9E-C9605C6B9723}"/>
              </a:ext>
            </a:extLst>
          </p:cNvPr>
          <p:cNvPicPr>
            <a:picLocks noGrp="1" noChangeAspect="1"/>
          </p:cNvPicPr>
          <p:nvPr>
            <p:ph idx="1"/>
          </p:nvPr>
        </p:nvPicPr>
        <p:blipFill>
          <a:blip r:embed="rId2"/>
          <a:stretch>
            <a:fillRect/>
          </a:stretch>
        </p:blipFill>
        <p:spPr>
          <a:xfrm>
            <a:off x="838200" y="455120"/>
            <a:ext cx="9514977" cy="3832793"/>
          </a:xfrm>
        </p:spPr>
      </p:pic>
    </p:spTree>
    <p:extLst>
      <p:ext uri="{BB962C8B-B14F-4D97-AF65-F5344CB8AC3E}">
        <p14:creationId xmlns:p14="http://schemas.microsoft.com/office/powerpoint/2010/main" val="46534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763A-B9F4-FFF5-8571-68202E0B3EA7}"/>
              </a:ext>
            </a:extLst>
          </p:cNvPr>
          <p:cNvSpPr>
            <a:spLocks noGrp="1"/>
          </p:cNvSpPr>
          <p:nvPr>
            <p:ph type="title"/>
          </p:nvPr>
        </p:nvSpPr>
        <p:spPr/>
        <p:txBody>
          <a:bodyPr/>
          <a:lstStyle/>
          <a:p>
            <a:r>
              <a:rPr lang="en-PH" dirty="0"/>
              <a:t>Syntax of constructor declaration</a:t>
            </a:r>
          </a:p>
        </p:txBody>
      </p:sp>
      <p:sp>
        <p:nvSpPr>
          <p:cNvPr id="3" name="Content Placeholder 2">
            <a:extLst>
              <a:ext uri="{FF2B5EF4-FFF2-40B4-BE49-F238E27FC236}">
                <a16:creationId xmlns:a16="http://schemas.microsoft.com/office/drawing/2014/main" id="{8C80D50A-FCF7-9EF3-318B-4B36718A4434}"/>
              </a:ext>
            </a:extLst>
          </p:cNvPr>
          <p:cNvSpPr>
            <a:spLocks noGrp="1"/>
          </p:cNvSpPr>
          <p:nvPr>
            <p:ph idx="1"/>
          </p:nvPr>
        </p:nvSpPr>
        <p:spPr/>
        <p:txBody>
          <a:bodyPr/>
          <a:lstStyle/>
          <a:p>
            <a:r>
              <a:rPr lang="en-US" dirty="0"/>
              <a:t>As we have seen in the above example that a constructor always has a name </a:t>
            </a:r>
            <a:r>
              <a:rPr lang="en-US" dirty="0" err="1"/>
              <a:t>init</a:t>
            </a:r>
            <a:r>
              <a:rPr lang="en-US" dirty="0"/>
              <a:t> and the name </a:t>
            </a:r>
            <a:r>
              <a:rPr lang="en-US" dirty="0" err="1"/>
              <a:t>init</a:t>
            </a:r>
            <a:r>
              <a:rPr lang="en-US" dirty="0"/>
              <a:t> is prefixed and suffixed with a double underscore(__). We declare a constructor using def keyword, just like methods.</a:t>
            </a:r>
            <a:endParaRPr lang="en-PH" dirty="0"/>
          </a:p>
        </p:txBody>
      </p:sp>
      <p:pic>
        <p:nvPicPr>
          <p:cNvPr id="5" name="Picture 4">
            <a:extLst>
              <a:ext uri="{FF2B5EF4-FFF2-40B4-BE49-F238E27FC236}">
                <a16:creationId xmlns:a16="http://schemas.microsoft.com/office/drawing/2014/main" id="{F2BF2341-9B0D-403F-900E-0349BD4C3FC2}"/>
              </a:ext>
            </a:extLst>
          </p:cNvPr>
          <p:cNvPicPr>
            <a:picLocks noChangeAspect="1"/>
          </p:cNvPicPr>
          <p:nvPr/>
        </p:nvPicPr>
        <p:blipFill>
          <a:blip r:embed="rId2"/>
          <a:stretch>
            <a:fillRect/>
          </a:stretch>
        </p:blipFill>
        <p:spPr>
          <a:xfrm>
            <a:off x="2588944" y="3674988"/>
            <a:ext cx="3839111" cy="1057423"/>
          </a:xfrm>
          <a:prstGeom prst="rect">
            <a:avLst/>
          </a:prstGeom>
        </p:spPr>
      </p:pic>
    </p:spTree>
    <p:extLst>
      <p:ext uri="{BB962C8B-B14F-4D97-AF65-F5344CB8AC3E}">
        <p14:creationId xmlns:p14="http://schemas.microsoft.com/office/powerpoint/2010/main" val="157654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743C-A02D-488B-B1EA-4E744AC420A4}"/>
              </a:ext>
            </a:extLst>
          </p:cNvPr>
          <p:cNvSpPr>
            <a:spLocks noGrp="1"/>
          </p:cNvSpPr>
          <p:nvPr>
            <p:ph type="title"/>
          </p:nvPr>
        </p:nvSpPr>
        <p:spPr/>
        <p:txBody>
          <a:bodyPr/>
          <a:lstStyle/>
          <a:p>
            <a:r>
              <a:rPr lang="en-US" dirty="0"/>
              <a:t>Introduction</a:t>
            </a:r>
            <a:endParaRPr lang="en-PH" dirty="0"/>
          </a:p>
        </p:txBody>
      </p:sp>
      <p:sp>
        <p:nvSpPr>
          <p:cNvPr id="3" name="Content Placeholder 2">
            <a:extLst>
              <a:ext uri="{FF2B5EF4-FFF2-40B4-BE49-F238E27FC236}">
                <a16:creationId xmlns:a16="http://schemas.microsoft.com/office/drawing/2014/main" id="{6BF55CAA-90B1-47C1-8652-DBE9D4FF577F}"/>
              </a:ext>
            </a:extLst>
          </p:cNvPr>
          <p:cNvSpPr>
            <a:spLocks noGrp="1"/>
          </p:cNvSpPr>
          <p:nvPr>
            <p:ph idx="1"/>
          </p:nvPr>
        </p:nvSpPr>
        <p:spPr/>
        <p:txBody>
          <a:bodyPr/>
          <a:lstStyle/>
          <a:p>
            <a:r>
              <a:rPr lang="en-US" dirty="0"/>
              <a:t>Python is an object-oriented programming language.</a:t>
            </a:r>
          </a:p>
          <a:p>
            <a:r>
              <a:rPr lang="en-US" dirty="0"/>
              <a:t>Almost everything in Python is an object, with its properties and methods.</a:t>
            </a:r>
          </a:p>
          <a:p>
            <a:r>
              <a:rPr lang="en-US" dirty="0"/>
              <a:t>A Class is like an object constructor, or a "blueprint" for creating objects.</a:t>
            </a:r>
            <a:endParaRPr lang="en-PH" dirty="0"/>
          </a:p>
        </p:txBody>
      </p:sp>
    </p:spTree>
    <p:extLst>
      <p:ext uri="{BB962C8B-B14F-4D97-AF65-F5344CB8AC3E}">
        <p14:creationId xmlns:p14="http://schemas.microsoft.com/office/powerpoint/2010/main" val="1094458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5563-07E1-4123-B597-A551156A6BC5}"/>
              </a:ext>
            </a:extLst>
          </p:cNvPr>
          <p:cNvSpPr>
            <a:spLocks noGrp="1"/>
          </p:cNvSpPr>
          <p:nvPr>
            <p:ph type="title"/>
          </p:nvPr>
        </p:nvSpPr>
        <p:spPr/>
        <p:txBody>
          <a:bodyPr/>
          <a:lstStyle/>
          <a:p>
            <a:r>
              <a:rPr lang="en-US" dirty="0"/>
              <a:t>Using the __</a:t>
            </a:r>
            <a:r>
              <a:rPr lang="en-US" dirty="0" err="1"/>
              <a:t>init</a:t>
            </a:r>
            <a:r>
              <a:rPr lang="en-US" dirty="0"/>
              <a:t>__ function</a:t>
            </a:r>
            <a:endParaRPr lang="en-PH" dirty="0"/>
          </a:p>
        </p:txBody>
      </p:sp>
      <p:sp>
        <p:nvSpPr>
          <p:cNvPr id="3" name="Content Placeholder 2">
            <a:extLst>
              <a:ext uri="{FF2B5EF4-FFF2-40B4-BE49-F238E27FC236}">
                <a16:creationId xmlns:a16="http://schemas.microsoft.com/office/drawing/2014/main" id="{B5188B7B-824D-4BFF-84C5-C825ABFAEE74}"/>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CB86B8EC-81C1-49F0-8DA9-C4EA36C0EA6E}"/>
              </a:ext>
            </a:extLst>
          </p:cNvPr>
          <p:cNvPicPr>
            <a:picLocks noChangeAspect="1"/>
          </p:cNvPicPr>
          <p:nvPr/>
        </p:nvPicPr>
        <p:blipFill>
          <a:blip r:embed="rId2"/>
          <a:stretch>
            <a:fillRect/>
          </a:stretch>
        </p:blipFill>
        <p:spPr>
          <a:xfrm>
            <a:off x="838200" y="1825625"/>
            <a:ext cx="7586709" cy="3287824"/>
          </a:xfrm>
          <a:prstGeom prst="rect">
            <a:avLst/>
          </a:prstGeom>
        </p:spPr>
      </p:pic>
      <p:sp>
        <p:nvSpPr>
          <p:cNvPr id="6" name="Rectangle 1">
            <a:extLst>
              <a:ext uri="{FF2B5EF4-FFF2-40B4-BE49-F238E27FC236}">
                <a16:creationId xmlns:a16="http://schemas.microsoft.com/office/drawing/2014/main" id="{1A5A5CC2-AE1B-4FCB-AA25-4F83F44D0946}"/>
              </a:ext>
            </a:extLst>
          </p:cNvPr>
          <p:cNvSpPr>
            <a:spLocks noChangeArrowheads="1"/>
          </p:cNvSpPr>
          <p:nvPr/>
        </p:nvSpPr>
        <p:spPr bwMode="auto">
          <a:xfrm>
            <a:off x="838200" y="5211244"/>
            <a:ext cx="8376821" cy="26161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Verdana" panose="020B0604030504040204" pitchFamily="34" charset="0"/>
              </a:rPr>
              <a:t>Note:</a:t>
            </a:r>
            <a:r>
              <a:rPr kumimoji="0" lang="en-US" altLang="en-US" sz="1100" b="0" i="0" u="none" strike="noStrike" cap="none" normalizeH="0" baseline="0" dirty="0">
                <a:ln>
                  <a:noFill/>
                </a:ln>
                <a:solidFill>
                  <a:srgbClr val="000000"/>
                </a:solidFill>
                <a:effectLst/>
                <a:latin typeface="Verdana" panose="020B0604030504040204" pitchFamily="34" charset="0"/>
              </a:rPr>
              <a:t> The </a:t>
            </a:r>
            <a:r>
              <a:rPr kumimoji="0" lang="en-US" altLang="en-US" sz="1100" b="0" i="0" u="none" strike="noStrike" cap="none" normalizeH="0" baseline="0" dirty="0">
                <a:ln>
                  <a:noFill/>
                </a:ln>
                <a:solidFill>
                  <a:srgbClr val="DC143C"/>
                </a:solidFill>
                <a:effectLst/>
                <a:latin typeface="Consolas" panose="020B0609020204030204" pitchFamily="49" charset="0"/>
              </a:rPr>
              <a:t>__</a:t>
            </a:r>
            <a:r>
              <a:rPr kumimoji="0" lang="en-US" altLang="en-US" sz="1100" b="0" i="0" u="none" strike="noStrike" cap="none" normalizeH="0" baseline="0" dirty="0" err="1">
                <a:ln>
                  <a:noFill/>
                </a:ln>
                <a:solidFill>
                  <a:srgbClr val="DC143C"/>
                </a:solidFill>
                <a:effectLst/>
                <a:latin typeface="Consolas" panose="020B0609020204030204" pitchFamily="49" charset="0"/>
              </a:rPr>
              <a:t>init</a:t>
            </a:r>
            <a:r>
              <a:rPr kumimoji="0" lang="en-US" altLang="en-US" sz="1100" b="0" i="0" u="none" strike="noStrike" cap="none" normalizeH="0" baseline="0" dirty="0">
                <a:ln>
                  <a:noFill/>
                </a:ln>
                <a:solidFill>
                  <a:srgbClr val="DC143C"/>
                </a:solidFill>
                <a:effectLst/>
                <a:latin typeface="Consolas" panose="020B0609020204030204" pitchFamily="49" charset="0"/>
              </a:rPr>
              <a:t>__()</a:t>
            </a:r>
            <a:r>
              <a:rPr kumimoji="0" lang="en-US" altLang="en-US" sz="1100" b="0" i="0" u="none" strike="noStrike" cap="none" normalizeH="0" baseline="0" dirty="0">
                <a:ln>
                  <a:noFill/>
                </a:ln>
                <a:solidFill>
                  <a:srgbClr val="000000"/>
                </a:solidFill>
                <a:effectLst/>
                <a:latin typeface="Verdana" panose="020B0604030504040204" pitchFamily="34" charset="0"/>
              </a:rPr>
              <a:t> function is called automatically every time the class is being used to create a new object.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555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055C-1AEF-7E91-A3DD-481D6FCE36A6}"/>
              </a:ext>
            </a:extLst>
          </p:cNvPr>
          <p:cNvSpPr>
            <a:spLocks noGrp="1"/>
          </p:cNvSpPr>
          <p:nvPr>
            <p:ph type="title"/>
          </p:nvPr>
        </p:nvSpPr>
        <p:spPr/>
        <p:txBody>
          <a:bodyPr/>
          <a:lstStyle/>
          <a:p>
            <a:r>
              <a:rPr lang="en-US" dirty="0"/>
              <a:t>Constructor Example</a:t>
            </a:r>
            <a:endParaRPr lang="en-PH" dirty="0"/>
          </a:p>
        </p:txBody>
      </p:sp>
      <p:sp>
        <p:nvSpPr>
          <p:cNvPr id="3" name="Content Placeholder 2">
            <a:extLst>
              <a:ext uri="{FF2B5EF4-FFF2-40B4-BE49-F238E27FC236}">
                <a16:creationId xmlns:a16="http://schemas.microsoft.com/office/drawing/2014/main" id="{BFEE3425-5E73-A514-856A-AF61F15EBEFE}"/>
              </a:ext>
            </a:extLst>
          </p:cNvPr>
          <p:cNvSpPr>
            <a:spLocks noGrp="1"/>
          </p:cNvSpPr>
          <p:nvPr>
            <p:ph idx="1"/>
          </p:nvPr>
        </p:nvSpPr>
        <p:spPr/>
        <p:txBody>
          <a:bodyPr/>
          <a:lstStyle/>
          <a:p>
            <a:r>
              <a:rPr lang="en-US" dirty="0"/>
              <a:t>Here we have an instance variable num which we are initializing in the constructor. The constructor is being invoked when we create the object of the class (obj in the following example).</a:t>
            </a:r>
            <a:endParaRPr lang="en-PH" dirty="0"/>
          </a:p>
        </p:txBody>
      </p:sp>
      <p:pic>
        <p:nvPicPr>
          <p:cNvPr id="5" name="Picture 4">
            <a:extLst>
              <a:ext uri="{FF2B5EF4-FFF2-40B4-BE49-F238E27FC236}">
                <a16:creationId xmlns:a16="http://schemas.microsoft.com/office/drawing/2014/main" id="{A0127444-1720-BAEB-CA5C-59043D8A2F24}"/>
              </a:ext>
            </a:extLst>
          </p:cNvPr>
          <p:cNvPicPr>
            <a:picLocks noChangeAspect="1"/>
          </p:cNvPicPr>
          <p:nvPr/>
        </p:nvPicPr>
        <p:blipFill>
          <a:blip r:embed="rId2"/>
          <a:stretch>
            <a:fillRect/>
          </a:stretch>
        </p:blipFill>
        <p:spPr>
          <a:xfrm>
            <a:off x="1683874" y="3048443"/>
            <a:ext cx="3485026" cy="3565026"/>
          </a:xfrm>
          <a:prstGeom prst="rect">
            <a:avLst/>
          </a:prstGeom>
        </p:spPr>
      </p:pic>
    </p:spTree>
    <p:extLst>
      <p:ext uri="{BB962C8B-B14F-4D97-AF65-F5344CB8AC3E}">
        <p14:creationId xmlns:p14="http://schemas.microsoft.com/office/powerpoint/2010/main" val="39492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9024-E902-4029-AF8F-21B4B48B2E29}"/>
              </a:ext>
            </a:extLst>
          </p:cNvPr>
          <p:cNvSpPr>
            <a:spLocks noGrp="1"/>
          </p:cNvSpPr>
          <p:nvPr>
            <p:ph type="title"/>
          </p:nvPr>
        </p:nvSpPr>
        <p:spPr/>
        <p:txBody>
          <a:bodyPr/>
          <a:lstStyle/>
          <a:p>
            <a:r>
              <a:rPr lang="en-US" dirty="0"/>
              <a:t>Types of Constructors</a:t>
            </a:r>
            <a:endParaRPr lang="en-PH" dirty="0"/>
          </a:p>
        </p:txBody>
      </p:sp>
      <p:sp>
        <p:nvSpPr>
          <p:cNvPr id="3" name="Content Placeholder 2">
            <a:extLst>
              <a:ext uri="{FF2B5EF4-FFF2-40B4-BE49-F238E27FC236}">
                <a16:creationId xmlns:a16="http://schemas.microsoft.com/office/drawing/2014/main" id="{FF088DB5-EB07-4A5E-AE57-E61023CE76F5}"/>
              </a:ext>
            </a:extLst>
          </p:cNvPr>
          <p:cNvSpPr>
            <a:spLocks noGrp="1"/>
          </p:cNvSpPr>
          <p:nvPr>
            <p:ph idx="1"/>
          </p:nvPr>
        </p:nvSpPr>
        <p:spPr/>
        <p:txBody>
          <a:bodyPr/>
          <a:lstStyle/>
          <a:p>
            <a:endParaRPr lang="en-PH"/>
          </a:p>
        </p:txBody>
      </p:sp>
      <p:pic>
        <p:nvPicPr>
          <p:cNvPr id="7170" name="Picture 2" descr="Constructor in Python [Guide] – PYnative">
            <a:extLst>
              <a:ext uri="{FF2B5EF4-FFF2-40B4-BE49-F238E27FC236}">
                <a16:creationId xmlns:a16="http://schemas.microsoft.com/office/drawing/2014/main" id="{23FD2260-23B2-4941-834C-75DB47363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530" y="1825625"/>
            <a:ext cx="7188369" cy="456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88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D3A478-22DA-F728-3434-221237764094}"/>
              </a:ext>
            </a:extLst>
          </p:cNvPr>
          <p:cNvSpPr>
            <a:spLocks noGrp="1"/>
          </p:cNvSpPr>
          <p:nvPr>
            <p:ph type="title"/>
          </p:nvPr>
        </p:nvSpPr>
        <p:spPr>
          <a:xfrm>
            <a:off x="643467" y="640080"/>
            <a:ext cx="3096427" cy="5613236"/>
          </a:xfrm>
        </p:spPr>
        <p:txBody>
          <a:bodyPr anchor="ctr">
            <a:normAutofit/>
          </a:bodyPr>
          <a:lstStyle/>
          <a:p>
            <a:r>
              <a:rPr lang="en-US">
                <a:solidFill>
                  <a:srgbClr val="FFFFFF"/>
                </a:solidFill>
              </a:rPr>
              <a:t>Python – default constructor example</a:t>
            </a:r>
            <a:endParaRPr lang="en-PH">
              <a:solidFill>
                <a:srgbClr val="FFFFFF"/>
              </a:solidFill>
            </a:endParaRPr>
          </a:p>
        </p:txBody>
      </p:sp>
      <p:sp>
        <p:nvSpPr>
          <p:cNvPr id="3" name="Content Placeholder 2">
            <a:extLst>
              <a:ext uri="{FF2B5EF4-FFF2-40B4-BE49-F238E27FC236}">
                <a16:creationId xmlns:a16="http://schemas.microsoft.com/office/drawing/2014/main" id="{F24532D9-DE1A-33C5-FCBC-5F94335DE874}"/>
              </a:ext>
            </a:extLst>
          </p:cNvPr>
          <p:cNvSpPr>
            <a:spLocks noGrp="1"/>
          </p:cNvSpPr>
          <p:nvPr>
            <p:ph idx="1"/>
          </p:nvPr>
        </p:nvSpPr>
        <p:spPr>
          <a:xfrm>
            <a:off x="4699818" y="640082"/>
            <a:ext cx="6848715" cy="2484884"/>
          </a:xfrm>
        </p:spPr>
        <p:txBody>
          <a:bodyPr anchor="ctr">
            <a:normAutofit/>
          </a:bodyPr>
          <a:lstStyle/>
          <a:p>
            <a:r>
              <a:rPr lang="en-US" sz="1700"/>
              <a:t>Note: An object cannot be created if we don’t have a constructor in our program. Therefore, when we do not declare a constructor in our program, python does it for us. Let's have a look at the example below.</a:t>
            </a:r>
          </a:p>
          <a:p>
            <a:r>
              <a:rPr lang="en-US" sz="1700"/>
              <a:t>Example: When we do not declare a constructor</a:t>
            </a:r>
          </a:p>
          <a:p>
            <a:r>
              <a:rPr lang="en-US" sz="1700"/>
              <a:t>In this example, we do not have a constructor but still we are able to create an object for the class. This is because there is a default constructor implicitly injected by python during program compilation, this is an empty default constructor that looks like this:</a:t>
            </a:r>
          </a:p>
          <a:p>
            <a:endParaRPr lang="en-PH" sz="1700"/>
          </a:p>
        </p:txBody>
      </p:sp>
      <p:pic>
        <p:nvPicPr>
          <p:cNvPr id="5" name="Picture 4">
            <a:extLst>
              <a:ext uri="{FF2B5EF4-FFF2-40B4-BE49-F238E27FC236}">
                <a16:creationId xmlns:a16="http://schemas.microsoft.com/office/drawing/2014/main" id="{C62A3C1B-936A-28C6-79B4-4BD7BDAB5C9C}"/>
              </a:ext>
            </a:extLst>
          </p:cNvPr>
          <p:cNvPicPr>
            <a:picLocks noChangeAspect="1"/>
          </p:cNvPicPr>
          <p:nvPr/>
        </p:nvPicPr>
        <p:blipFill>
          <a:blip r:embed="rId2"/>
          <a:stretch>
            <a:fillRect/>
          </a:stretch>
        </p:blipFill>
        <p:spPr>
          <a:xfrm>
            <a:off x="4654297" y="3677007"/>
            <a:ext cx="6894236" cy="2027716"/>
          </a:xfrm>
          <a:prstGeom prst="rect">
            <a:avLst/>
          </a:prstGeom>
        </p:spPr>
      </p:pic>
    </p:spTree>
    <p:extLst>
      <p:ext uri="{BB962C8B-B14F-4D97-AF65-F5344CB8AC3E}">
        <p14:creationId xmlns:p14="http://schemas.microsoft.com/office/powerpoint/2010/main" val="4235131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9CB0-579A-B6BA-D2A6-9BF084D17EFD}"/>
              </a:ext>
            </a:extLst>
          </p:cNvPr>
          <p:cNvSpPr>
            <a:spLocks noGrp="1"/>
          </p:cNvSpPr>
          <p:nvPr>
            <p:ph type="title"/>
          </p:nvPr>
        </p:nvSpPr>
        <p:spPr/>
        <p:txBody>
          <a:bodyPr/>
          <a:lstStyle/>
          <a:p>
            <a:r>
              <a:rPr lang="en-US" dirty="0"/>
              <a:t>Class in default without a constructor</a:t>
            </a:r>
            <a:endParaRPr lang="en-PH" dirty="0"/>
          </a:p>
        </p:txBody>
      </p:sp>
      <p:sp>
        <p:nvSpPr>
          <p:cNvPr id="3" name="Content Placeholder 2">
            <a:extLst>
              <a:ext uri="{FF2B5EF4-FFF2-40B4-BE49-F238E27FC236}">
                <a16:creationId xmlns:a16="http://schemas.microsoft.com/office/drawing/2014/main" id="{F7706BB1-C72A-6E9B-7432-530FB62C9A2B}"/>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1E375092-7318-CC1F-9EB1-96E136FEA5BE}"/>
              </a:ext>
            </a:extLst>
          </p:cNvPr>
          <p:cNvPicPr>
            <a:picLocks noChangeAspect="1"/>
          </p:cNvPicPr>
          <p:nvPr/>
        </p:nvPicPr>
        <p:blipFill>
          <a:blip r:embed="rId2"/>
          <a:stretch>
            <a:fillRect/>
          </a:stretch>
        </p:blipFill>
        <p:spPr>
          <a:xfrm>
            <a:off x="2625277" y="1780857"/>
            <a:ext cx="6420746" cy="4553585"/>
          </a:xfrm>
          <a:prstGeom prst="rect">
            <a:avLst/>
          </a:prstGeom>
        </p:spPr>
      </p:pic>
    </p:spTree>
    <p:extLst>
      <p:ext uri="{BB962C8B-B14F-4D97-AF65-F5344CB8AC3E}">
        <p14:creationId xmlns:p14="http://schemas.microsoft.com/office/powerpoint/2010/main" val="266466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910D-8E13-DC0D-6405-7F95C46BCAF3}"/>
              </a:ext>
            </a:extLst>
          </p:cNvPr>
          <p:cNvSpPr>
            <a:spLocks noGrp="1"/>
          </p:cNvSpPr>
          <p:nvPr>
            <p:ph type="title"/>
          </p:nvPr>
        </p:nvSpPr>
        <p:spPr/>
        <p:txBody>
          <a:bodyPr/>
          <a:lstStyle/>
          <a:p>
            <a:r>
              <a:rPr lang="en-US" dirty="0"/>
              <a:t>Class with a constructor</a:t>
            </a:r>
            <a:endParaRPr lang="en-PH" dirty="0"/>
          </a:p>
        </p:txBody>
      </p:sp>
      <p:sp>
        <p:nvSpPr>
          <p:cNvPr id="3" name="Content Placeholder 2">
            <a:extLst>
              <a:ext uri="{FF2B5EF4-FFF2-40B4-BE49-F238E27FC236}">
                <a16:creationId xmlns:a16="http://schemas.microsoft.com/office/drawing/2014/main" id="{F1698EB9-9B35-EB12-6E84-5C4584251B37}"/>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386E5FD3-272F-473B-FC40-5199303EEA4E}"/>
              </a:ext>
            </a:extLst>
          </p:cNvPr>
          <p:cNvPicPr>
            <a:picLocks noChangeAspect="1"/>
          </p:cNvPicPr>
          <p:nvPr/>
        </p:nvPicPr>
        <p:blipFill>
          <a:blip r:embed="rId2"/>
          <a:stretch>
            <a:fillRect/>
          </a:stretch>
        </p:blipFill>
        <p:spPr>
          <a:xfrm>
            <a:off x="3405859" y="1717675"/>
            <a:ext cx="3976187" cy="4775200"/>
          </a:xfrm>
          <a:prstGeom prst="rect">
            <a:avLst/>
          </a:prstGeom>
        </p:spPr>
      </p:pic>
    </p:spTree>
    <p:extLst>
      <p:ext uri="{BB962C8B-B14F-4D97-AF65-F5344CB8AC3E}">
        <p14:creationId xmlns:p14="http://schemas.microsoft.com/office/powerpoint/2010/main" val="2929215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F02C-04B3-C393-64FE-B4B3889BE018}"/>
              </a:ext>
            </a:extLst>
          </p:cNvPr>
          <p:cNvSpPr>
            <a:spLocks noGrp="1"/>
          </p:cNvSpPr>
          <p:nvPr>
            <p:ph type="title"/>
          </p:nvPr>
        </p:nvSpPr>
        <p:spPr/>
        <p:txBody>
          <a:bodyPr/>
          <a:lstStyle/>
          <a:p>
            <a:r>
              <a:rPr lang="en-US" dirty="0"/>
              <a:t>When to explicitly declare constructors?</a:t>
            </a:r>
            <a:endParaRPr lang="en-PH" dirty="0"/>
          </a:p>
        </p:txBody>
      </p:sp>
      <p:sp>
        <p:nvSpPr>
          <p:cNvPr id="3" name="Content Placeholder 2">
            <a:extLst>
              <a:ext uri="{FF2B5EF4-FFF2-40B4-BE49-F238E27FC236}">
                <a16:creationId xmlns:a16="http://schemas.microsoft.com/office/drawing/2014/main" id="{04ABE4B1-5DA2-D02C-E221-02365026B956}"/>
              </a:ext>
            </a:extLst>
          </p:cNvPr>
          <p:cNvSpPr>
            <a:spLocks noGrp="1"/>
          </p:cNvSpPr>
          <p:nvPr>
            <p:ph idx="1"/>
          </p:nvPr>
        </p:nvSpPr>
        <p:spPr/>
        <p:txBody>
          <a:bodyPr>
            <a:normAutofit lnSpcReduction="10000"/>
          </a:bodyPr>
          <a:lstStyle/>
          <a:p>
            <a:r>
              <a:rPr lang="en-US" dirty="0"/>
              <a:t>You would declare the __</a:t>
            </a:r>
            <a:r>
              <a:rPr lang="en-US" dirty="0" err="1"/>
              <a:t>init</a:t>
            </a:r>
            <a:r>
              <a:rPr lang="en-US" dirty="0"/>
              <a:t>__ method explicitly when you want to define the initial state of an object when it is created. This allows you to set default values for attributes and perform any necessary initialization steps.</a:t>
            </a:r>
          </a:p>
          <a:p>
            <a:r>
              <a:rPr lang="en-US" dirty="0"/>
              <a:t>There may be some cases where you don't need to define an __</a:t>
            </a:r>
            <a:r>
              <a:rPr lang="en-US" dirty="0" err="1"/>
              <a:t>init</a:t>
            </a:r>
            <a:r>
              <a:rPr lang="en-US" dirty="0"/>
              <a:t>__ method explicitly. For example, if your class doesn't have any attributes, or if you don't need to initialize the attributes when the object is created, then you don't need to define an __</a:t>
            </a:r>
            <a:r>
              <a:rPr lang="en-US" dirty="0" err="1"/>
              <a:t>init</a:t>
            </a:r>
            <a:r>
              <a:rPr lang="en-US" dirty="0"/>
              <a:t>__ method.</a:t>
            </a:r>
          </a:p>
          <a:p>
            <a:r>
              <a:rPr lang="en-US" b="1" dirty="0">
                <a:solidFill>
                  <a:srgbClr val="FF0000"/>
                </a:solidFill>
              </a:rPr>
              <a:t>NOTE: In general, you should always define an __</a:t>
            </a:r>
            <a:r>
              <a:rPr lang="en-US" b="1" dirty="0" err="1">
                <a:solidFill>
                  <a:srgbClr val="FF0000"/>
                </a:solidFill>
              </a:rPr>
              <a:t>init</a:t>
            </a:r>
            <a:r>
              <a:rPr lang="en-US" b="1" dirty="0">
                <a:solidFill>
                  <a:srgbClr val="FF0000"/>
                </a:solidFill>
              </a:rPr>
              <a:t>__ method for your class, because it is good practice to initialize the attributes of your objects as soon as they are created.</a:t>
            </a:r>
          </a:p>
          <a:p>
            <a:endParaRPr lang="en-US" dirty="0"/>
          </a:p>
        </p:txBody>
      </p:sp>
    </p:spTree>
    <p:extLst>
      <p:ext uri="{BB962C8B-B14F-4D97-AF65-F5344CB8AC3E}">
        <p14:creationId xmlns:p14="http://schemas.microsoft.com/office/powerpoint/2010/main" val="4026315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E51D9-3473-B09B-5663-C202D409B4A5}"/>
              </a:ext>
            </a:extLst>
          </p:cNvPr>
          <p:cNvSpPr>
            <a:spLocks noGrp="1"/>
          </p:cNvSpPr>
          <p:nvPr>
            <p:ph type="title"/>
          </p:nvPr>
        </p:nvSpPr>
        <p:spPr>
          <a:xfrm>
            <a:off x="466722" y="586855"/>
            <a:ext cx="3201366" cy="3387497"/>
          </a:xfrm>
        </p:spPr>
        <p:txBody>
          <a:bodyPr anchor="b">
            <a:normAutofit/>
          </a:bodyPr>
          <a:lstStyle/>
          <a:p>
            <a:pPr algn="r"/>
            <a:r>
              <a:rPr lang="en-PH" sz="4000">
                <a:solidFill>
                  <a:srgbClr val="FFFFFF"/>
                </a:solidFill>
              </a:rPr>
              <a:t>Python – Parameterized constructor example</a:t>
            </a:r>
          </a:p>
        </p:txBody>
      </p:sp>
      <p:sp>
        <p:nvSpPr>
          <p:cNvPr id="3" name="Content Placeholder 2">
            <a:extLst>
              <a:ext uri="{FF2B5EF4-FFF2-40B4-BE49-F238E27FC236}">
                <a16:creationId xmlns:a16="http://schemas.microsoft.com/office/drawing/2014/main" id="{EF1FF303-1642-44F4-7402-81FA628A491D}"/>
              </a:ext>
            </a:extLst>
          </p:cNvPr>
          <p:cNvSpPr>
            <a:spLocks noGrp="1"/>
          </p:cNvSpPr>
          <p:nvPr>
            <p:ph idx="1"/>
          </p:nvPr>
        </p:nvSpPr>
        <p:spPr>
          <a:xfrm>
            <a:off x="4581727" y="649480"/>
            <a:ext cx="3025303" cy="5546047"/>
          </a:xfrm>
        </p:spPr>
        <p:txBody>
          <a:bodyPr anchor="ctr">
            <a:normAutofit/>
          </a:bodyPr>
          <a:lstStyle/>
          <a:p>
            <a:r>
              <a:rPr lang="en-US" sz="2000"/>
              <a:t>When we declare a constructor in such a way that it accepts the arguments during object creation then such type of constructors are known as Parameterized constructors. </a:t>
            </a:r>
          </a:p>
          <a:p>
            <a:r>
              <a:rPr lang="en-US" sz="2000"/>
              <a:t>Such type of constructors, we can pass the values (data) during object creation, which is used by the constructor to initialize the instance members of that object.</a:t>
            </a:r>
            <a:endParaRPr lang="en-PH" sz="2000"/>
          </a:p>
        </p:txBody>
      </p:sp>
      <p:pic>
        <p:nvPicPr>
          <p:cNvPr id="5" name="Picture 4">
            <a:extLst>
              <a:ext uri="{FF2B5EF4-FFF2-40B4-BE49-F238E27FC236}">
                <a16:creationId xmlns:a16="http://schemas.microsoft.com/office/drawing/2014/main" id="{661A1D97-24FB-13BA-B3B9-31E731D75CA6}"/>
              </a:ext>
            </a:extLst>
          </p:cNvPr>
          <p:cNvPicPr>
            <a:picLocks noChangeAspect="1"/>
          </p:cNvPicPr>
          <p:nvPr/>
        </p:nvPicPr>
        <p:blipFill>
          <a:blip r:embed="rId2"/>
          <a:stretch>
            <a:fillRect/>
          </a:stretch>
        </p:blipFill>
        <p:spPr>
          <a:xfrm>
            <a:off x="8109502" y="599037"/>
            <a:ext cx="3615776" cy="5671805"/>
          </a:xfrm>
          <a:prstGeom prst="rect">
            <a:avLst/>
          </a:prstGeom>
        </p:spPr>
      </p:pic>
    </p:spTree>
    <p:extLst>
      <p:ext uri="{BB962C8B-B14F-4D97-AF65-F5344CB8AC3E}">
        <p14:creationId xmlns:p14="http://schemas.microsoft.com/office/powerpoint/2010/main" val="2104375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2DC2-E21D-215B-B2BC-210A33916B45}"/>
              </a:ext>
            </a:extLst>
          </p:cNvPr>
          <p:cNvSpPr>
            <a:spLocks noGrp="1"/>
          </p:cNvSpPr>
          <p:nvPr>
            <p:ph type="title"/>
          </p:nvPr>
        </p:nvSpPr>
        <p:spPr>
          <a:xfrm>
            <a:off x="648929" y="629266"/>
            <a:ext cx="3505495" cy="1622321"/>
          </a:xfrm>
        </p:spPr>
        <p:txBody>
          <a:bodyPr>
            <a:normAutofit/>
          </a:bodyPr>
          <a:lstStyle/>
          <a:p>
            <a:r>
              <a:rPr lang="en-US" dirty="0"/>
              <a:t>The ‘self’ parameter</a:t>
            </a:r>
            <a:endParaRPr lang="en-PH" dirty="0"/>
          </a:p>
        </p:txBody>
      </p:sp>
      <p:sp>
        <p:nvSpPr>
          <p:cNvPr id="3" name="Content Placeholder 2">
            <a:extLst>
              <a:ext uri="{FF2B5EF4-FFF2-40B4-BE49-F238E27FC236}">
                <a16:creationId xmlns:a16="http://schemas.microsoft.com/office/drawing/2014/main" id="{B93FAB96-B6B9-1DFD-65C1-68B683FDCAD2}"/>
              </a:ext>
            </a:extLst>
          </p:cNvPr>
          <p:cNvSpPr>
            <a:spLocks noGrp="1"/>
          </p:cNvSpPr>
          <p:nvPr>
            <p:ph idx="1"/>
          </p:nvPr>
        </p:nvSpPr>
        <p:spPr>
          <a:xfrm>
            <a:off x="648931" y="2438400"/>
            <a:ext cx="3505494" cy="3785419"/>
          </a:xfrm>
        </p:spPr>
        <p:txBody>
          <a:bodyPr>
            <a:normAutofit/>
          </a:bodyPr>
          <a:lstStyle/>
          <a:p>
            <a:r>
              <a:rPr lang="en-US" sz="2000" dirty="0"/>
              <a:t>A reference to the current instance of the class and is used to access variables that belongs to the class.</a:t>
            </a:r>
          </a:p>
          <a:p>
            <a:endParaRPr lang="en-US" sz="2000" dirty="0"/>
          </a:p>
          <a:p>
            <a:r>
              <a:rPr lang="en-US" sz="2000" b="1" dirty="0">
                <a:solidFill>
                  <a:srgbClr val="FF0000"/>
                </a:solidFill>
              </a:rPr>
              <a:t>NOTE: It does not have to be named self , you can call it whatever you like, but it must be the first parameter of any function in the class</a:t>
            </a:r>
            <a:endParaRPr lang="en-PH" sz="2000" b="1" dirty="0">
              <a:solidFill>
                <a:srgbClr val="FF0000"/>
              </a:solidFill>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E4BA574D-FE59-C65B-74AB-A9701E76A041}"/>
              </a:ext>
            </a:extLst>
          </p:cNvPr>
          <p:cNvPicPr>
            <a:picLocks noChangeAspect="1"/>
          </p:cNvPicPr>
          <p:nvPr/>
        </p:nvPicPr>
        <p:blipFill>
          <a:blip r:embed="rId2"/>
          <a:stretch>
            <a:fillRect/>
          </a:stretch>
        </p:blipFill>
        <p:spPr>
          <a:xfrm>
            <a:off x="5405862" y="1606529"/>
            <a:ext cx="6019331" cy="3641695"/>
          </a:xfrm>
          <a:prstGeom prst="rect">
            <a:avLst/>
          </a:prstGeom>
          <a:effectLst/>
        </p:spPr>
      </p:pic>
      <p:sp>
        <p:nvSpPr>
          <p:cNvPr id="6" name="Rectangle 5">
            <a:extLst>
              <a:ext uri="{FF2B5EF4-FFF2-40B4-BE49-F238E27FC236}">
                <a16:creationId xmlns:a16="http://schemas.microsoft.com/office/drawing/2014/main" id="{ACC338E2-BF26-362D-C0C7-E826CC63E20D}"/>
              </a:ext>
            </a:extLst>
          </p:cNvPr>
          <p:cNvSpPr/>
          <p:nvPr/>
        </p:nvSpPr>
        <p:spPr>
          <a:xfrm>
            <a:off x="7200900" y="2616200"/>
            <a:ext cx="1422400" cy="27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95D83956-3007-9699-F04B-FFC7A499816F}"/>
              </a:ext>
            </a:extLst>
          </p:cNvPr>
          <p:cNvSpPr/>
          <p:nvPr/>
        </p:nvSpPr>
        <p:spPr>
          <a:xfrm>
            <a:off x="6096000" y="2895600"/>
            <a:ext cx="1422400" cy="27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F703EE23-57FA-7AF1-812C-99AFC46358FD}"/>
              </a:ext>
            </a:extLst>
          </p:cNvPr>
          <p:cNvSpPr/>
          <p:nvPr/>
        </p:nvSpPr>
        <p:spPr>
          <a:xfrm>
            <a:off x="6096000" y="3232150"/>
            <a:ext cx="1422400" cy="27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028379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4F9509-8B80-18A0-ED6E-FB4B08EA7313}"/>
              </a:ext>
            </a:extLst>
          </p:cNvPr>
          <p:cNvSpPr>
            <a:spLocks noGrp="1"/>
          </p:cNvSpPr>
          <p:nvPr>
            <p:ph type="title"/>
          </p:nvPr>
        </p:nvSpPr>
        <p:spPr>
          <a:xfrm>
            <a:off x="643467" y="321734"/>
            <a:ext cx="10905066" cy="1135737"/>
          </a:xfrm>
        </p:spPr>
        <p:txBody>
          <a:bodyPr>
            <a:normAutofit/>
          </a:bodyPr>
          <a:lstStyle/>
          <a:p>
            <a:r>
              <a:rPr lang="en-US" sz="3600"/>
              <a:t>More examples to understand ‘self’</a:t>
            </a:r>
            <a:endParaRPr lang="en-PH" sz="3600"/>
          </a:p>
        </p:txBody>
      </p:sp>
      <p:sp>
        <p:nvSpPr>
          <p:cNvPr id="3" name="Content Placeholder 2">
            <a:extLst>
              <a:ext uri="{FF2B5EF4-FFF2-40B4-BE49-F238E27FC236}">
                <a16:creationId xmlns:a16="http://schemas.microsoft.com/office/drawing/2014/main" id="{3C22A1AA-D33E-0AE3-E619-E4331914F991}"/>
              </a:ext>
            </a:extLst>
          </p:cNvPr>
          <p:cNvSpPr>
            <a:spLocks noGrp="1"/>
          </p:cNvSpPr>
          <p:nvPr>
            <p:ph idx="1"/>
          </p:nvPr>
        </p:nvSpPr>
        <p:spPr>
          <a:xfrm>
            <a:off x="643469" y="1782981"/>
            <a:ext cx="4008384" cy="4393982"/>
          </a:xfrm>
        </p:spPr>
        <p:txBody>
          <a:bodyPr>
            <a:normAutofit lnSpcReduction="10000"/>
          </a:bodyPr>
          <a:lstStyle/>
          <a:p>
            <a:r>
              <a:rPr lang="en-US" sz="1400" dirty="0"/>
              <a:t>In object-oriented programming, whenever we define methods for a class, we use self as the first parameter in each case. </a:t>
            </a:r>
          </a:p>
          <a:p>
            <a:r>
              <a:rPr lang="en-US" sz="1400" dirty="0"/>
              <a:t>Let's look at the definition of a class called Cat.</a:t>
            </a:r>
          </a:p>
          <a:p>
            <a:r>
              <a:rPr lang="en-US" sz="1400" dirty="0"/>
              <a:t>In this case all the methods, including __</a:t>
            </a:r>
            <a:r>
              <a:rPr lang="en-US" sz="1400" dirty="0" err="1"/>
              <a:t>init</a:t>
            </a:r>
            <a:r>
              <a:rPr lang="en-US" sz="1400" dirty="0"/>
              <a:t>__, have the first parameter as self.</a:t>
            </a:r>
          </a:p>
          <a:p>
            <a:r>
              <a:rPr lang="en-US" sz="1400" dirty="0"/>
              <a:t>Class is a blueprint for the objects. Classes can be used to create multiple numbers of objects. Let's create two different objects from the above class.</a:t>
            </a:r>
          </a:p>
          <a:p>
            <a:r>
              <a:rPr lang="en-US" sz="1400" dirty="0"/>
              <a:t>The self keyword is used to represent an instance (object) of the given class. In this case, the two Cat objects cat1 and cat2 have their own name and age attributes. If there was no self argument, the same class couldn't hold the information for both these objects.</a:t>
            </a:r>
          </a:p>
          <a:p>
            <a:r>
              <a:rPr lang="en-US" sz="1400" dirty="0"/>
              <a:t>However, since the class is just a blueprint, self allows access to the attributes and methods of each object in python. This allows each object to have its own attributes and methods. Thus, even long before creating these objects, we reference the objects as self while defining the class.</a:t>
            </a:r>
          </a:p>
          <a:p>
            <a:endParaRPr lang="en-PH" sz="1400" dirty="0"/>
          </a:p>
        </p:txBody>
      </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73BD6540-5D2D-A865-1421-C42C9F85366E}"/>
              </a:ext>
            </a:extLst>
          </p:cNvPr>
          <p:cNvPicPr>
            <a:picLocks noChangeAspect="1"/>
          </p:cNvPicPr>
          <p:nvPr/>
        </p:nvPicPr>
        <p:blipFill>
          <a:blip r:embed="rId2"/>
          <a:stretch>
            <a:fillRect/>
          </a:stretch>
        </p:blipFill>
        <p:spPr>
          <a:xfrm>
            <a:off x="5295319" y="1856380"/>
            <a:ext cx="6253211" cy="1969762"/>
          </a:xfrm>
          <a:prstGeom prst="rect">
            <a:avLst/>
          </a:prstGeom>
        </p:spPr>
      </p:pic>
      <p:grpSp>
        <p:nvGrpSpPr>
          <p:cNvPr id="33" name="Group 3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4" name="Isosceles Triangle 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A98C90C4-B477-17A9-95F9-E4A649958BA0}"/>
              </a:ext>
            </a:extLst>
          </p:cNvPr>
          <p:cNvPicPr>
            <a:picLocks noChangeAspect="1"/>
          </p:cNvPicPr>
          <p:nvPr/>
        </p:nvPicPr>
        <p:blipFill>
          <a:blip r:embed="rId3"/>
          <a:stretch>
            <a:fillRect/>
          </a:stretch>
        </p:blipFill>
        <p:spPr>
          <a:xfrm>
            <a:off x="5295320" y="4294034"/>
            <a:ext cx="6253212" cy="1617210"/>
          </a:xfrm>
          <a:prstGeom prst="rect">
            <a:avLst/>
          </a:prstGeom>
        </p:spPr>
      </p:pic>
    </p:spTree>
    <p:extLst>
      <p:ext uri="{BB962C8B-B14F-4D97-AF65-F5344CB8AC3E}">
        <p14:creationId xmlns:p14="http://schemas.microsoft.com/office/powerpoint/2010/main" val="159033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59E8-B4C1-49E6-B719-B5D243132530}"/>
              </a:ext>
            </a:extLst>
          </p:cNvPr>
          <p:cNvSpPr>
            <a:spLocks noGrp="1"/>
          </p:cNvSpPr>
          <p:nvPr>
            <p:ph type="title"/>
          </p:nvPr>
        </p:nvSpPr>
        <p:spPr/>
        <p:txBody>
          <a:bodyPr/>
          <a:lstStyle/>
          <a:p>
            <a:r>
              <a:rPr lang="en-US" dirty="0"/>
              <a:t>Classes</a:t>
            </a:r>
            <a:endParaRPr lang="en-PH" dirty="0"/>
          </a:p>
        </p:txBody>
      </p:sp>
      <p:sp>
        <p:nvSpPr>
          <p:cNvPr id="3" name="Content Placeholder 2">
            <a:extLst>
              <a:ext uri="{FF2B5EF4-FFF2-40B4-BE49-F238E27FC236}">
                <a16:creationId xmlns:a16="http://schemas.microsoft.com/office/drawing/2014/main" id="{9A3F2304-6168-4AA7-95A5-616DE3816354}"/>
              </a:ext>
            </a:extLst>
          </p:cNvPr>
          <p:cNvSpPr>
            <a:spLocks noGrp="1"/>
          </p:cNvSpPr>
          <p:nvPr>
            <p:ph idx="1"/>
          </p:nvPr>
        </p:nvSpPr>
        <p:spPr/>
        <p:txBody>
          <a:bodyPr>
            <a:normAutofit/>
          </a:bodyPr>
          <a:lstStyle/>
          <a:p>
            <a:r>
              <a:rPr lang="en-US" dirty="0"/>
              <a:t>A class is a user-defined blueprint or prototype from which objects are created. </a:t>
            </a:r>
          </a:p>
          <a:p>
            <a:r>
              <a:rPr lang="en-US" dirty="0"/>
              <a:t>They provide a means of bundling data and functionality together. </a:t>
            </a:r>
          </a:p>
          <a:p>
            <a:r>
              <a:rPr lang="en-US" dirty="0"/>
              <a:t>Creating a new class creates a new type of object, allow new instances of that type to be made. </a:t>
            </a:r>
          </a:p>
          <a:p>
            <a:r>
              <a:rPr lang="en-US" dirty="0"/>
              <a:t>Each class instance can have attributes attached to it for maintaining its state. Class instances can also have methods (defined by their class) for modifying their state.</a:t>
            </a:r>
          </a:p>
        </p:txBody>
      </p:sp>
    </p:spTree>
    <p:extLst>
      <p:ext uri="{BB962C8B-B14F-4D97-AF65-F5344CB8AC3E}">
        <p14:creationId xmlns:p14="http://schemas.microsoft.com/office/powerpoint/2010/main" val="2167193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56BAF4-A4B3-0A29-9F59-F967831F8216}"/>
              </a:ext>
            </a:extLst>
          </p:cNvPr>
          <p:cNvSpPr>
            <a:spLocks noGrp="1"/>
          </p:cNvSpPr>
          <p:nvPr>
            <p:ph type="title"/>
          </p:nvPr>
        </p:nvSpPr>
        <p:spPr>
          <a:xfrm>
            <a:off x="643467" y="321734"/>
            <a:ext cx="10905066" cy="1135737"/>
          </a:xfrm>
        </p:spPr>
        <p:txBody>
          <a:bodyPr>
            <a:normAutofit/>
          </a:bodyPr>
          <a:lstStyle/>
          <a:p>
            <a:r>
              <a:rPr lang="en-US" sz="3600"/>
              <a:t>Why is self explicitly defined everytime?</a:t>
            </a:r>
            <a:endParaRPr lang="en-PH" sz="3600"/>
          </a:p>
        </p:txBody>
      </p:sp>
      <p:sp>
        <p:nvSpPr>
          <p:cNvPr id="3" name="Content Placeholder 2">
            <a:extLst>
              <a:ext uri="{FF2B5EF4-FFF2-40B4-BE49-F238E27FC236}">
                <a16:creationId xmlns:a16="http://schemas.microsoft.com/office/drawing/2014/main" id="{E67B0A45-8AD0-3FF1-E9E7-28C9D609A4C9}"/>
              </a:ext>
            </a:extLst>
          </p:cNvPr>
          <p:cNvSpPr>
            <a:spLocks noGrp="1"/>
          </p:cNvSpPr>
          <p:nvPr>
            <p:ph idx="1"/>
          </p:nvPr>
        </p:nvSpPr>
        <p:spPr>
          <a:xfrm>
            <a:off x="643469" y="1782981"/>
            <a:ext cx="4008384" cy="4393982"/>
          </a:xfrm>
        </p:spPr>
        <p:txBody>
          <a:bodyPr>
            <a:normAutofit/>
          </a:bodyPr>
          <a:lstStyle/>
          <a:p>
            <a:r>
              <a:rPr lang="en-US" sz="1900" dirty="0"/>
              <a:t>Even when we understand the use of self, it may still seem odd, especially to programmers coming from other languages, that self is passed as a parameter explicitly every single time we define a method. As The Zen of Python goes, "Explicit is better than implicit".</a:t>
            </a:r>
          </a:p>
          <a:p>
            <a:r>
              <a:rPr lang="en-US" sz="1900" dirty="0"/>
              <a:t>So, why do we need to do this? Let's take a simple example to begin with. We have a Point class which defines a method distance to calculate the distance from the origin.</a:t>
            </a:r>
            <a:endParaRPr lang="en-PH" sz="19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F0BEA2AE-3E0A-B3B6-4770-5F90E7C66CA9}"/>
              </a:ext>
            </a:extLst>
          </p:cNvPr>
          <p:cNvPicPr>
            <a:picLocks noChangeAspect="1"/>
          </p:cNvPicPr>
          <p:nvPr/>
        </p:nvPicPr>
        <p:blipFill>
          <a:blip r:embed="rId2"/>
          <a:stretch>
            <a:fillRect/>
          </a:stretch>
        </p:blipFill>
        <p:spPr>
          <a:xfrm>
            <a:off x="5951093" y="1782982"/>
            <a:ext cx="4941662" cy="2116558"/>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CBD9F2D-DF17-0299-4966-DD6E825F2C5A}"/>
              </a:ext>
            </a:extLst>
          </p:cNvPr>
          <p:cNvPicPr>
            <a:picLocks noChangeAspect="1"/>
          </p:cNvPicPr>
          <p:nvPr/>
        </p:nvPicPr>
        <p:blipFill>
          <a:blip r:embed="rId3"/>
          <a:stretch>
            <a:fillRect/>
          </a:stretch>
        </p:blipFill>
        <p:spPr>
          <a:xfrm>
            <a:off x="5897618" y="4060406"/>
            <a:ext cx="5048616" cy="2084467"/>
          </a:xfrm>
          <a:prstGeom prst="rect">
            <a:avLst/>
          </a:prstGeom>
        </p:spPr>
      </p:pic>
    </p:spTree>
    <p:extLst>
      <p:ext uri="{BB962C8B-B14F-4D97-AF65-F5344CB8AC3E}">
        <p14:creationId xmlns:p14="http://schemas.microsoft.com/office/powerpoint/2010/main" val="1400162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D110-521B-4F06-A294-EE80F1D19D51}"/>
              </a:ext>
            </a:extLst>
          </p:cNvPr>
          <p:cNvSpPr>
            <a:spLocks noGrp="1"/>
          </p:cNvSpPr>
          <p:nvPr>
            <p:ph type="title"/>
          </p:nvPr>
        </p:nvSpPr>
        <p:spPr/>
        <p:txBody>
          <a:bodyPr/>
          <a:lstStyle/>
          <a:p>
            <a:r>
              <a:rPr lang="en-US" dirty="0"/>
              <a:t>REMEMBER!</a:t>
            </a:r>
            <a:endParaRPr lang="en-PH" dirty="0"/>
          </a:p>
        </p:txBody>
      </p:sp>
      <p:sp>
        <p:nvSpPr>
          <p:cNvPr id="3" name="Content Placeholder 2">
            <a:extLst>
              <a:ext uri="{FF2B5EF4-FFF2-40B4-BE49-F238E27FC236}">
                <a16:creationId xmlns:a16="http://schemas.microsoft.com/office/drawing/2014/main" id="{8F950AA0-9919-466D-BE1D-A8B670C03C7D}"/>
              </a:ext>
            </a:extLst>
          </p:cNvPr>
          <p:cNvSpPr>
            <a:spLocks noGrp="1"/>
          </p:cNvSpPr>
          <p:nvPr>
            <p:ph idx="1"/>
          </p:nvPr>
        </p:nvSpPr>
        <p:spPr/>
        <p:txBody>
          <a:bodyPr>
            <a:normAutofit fontScale="92500" lnSpcReduction="10000"/>
          </a:bodyPr>
          <a:lstStyle/>
          <a:p>
            <a:r>
              <a:rPr lang="en-US" b="0" i="1" dirty="0">
                <a:solidFill>
                  <a:srgbClr val="273239"/>
                </a:solidFill>
                <a:effectLst/>
                <a:latin typeface="urw-din"/>
              </a:rPr>
              <a:t>self represents the instance of the class.</a:t>
            </a:r>
          </a:p>
          <a:p>
            <a:r>
              <a:rPr lang="en-US" b="0" i="1" dirty="0">
                <a:solidFill>
                  <a:srgbClr val="273239"/>
                </a:solidFill>
                <a:effectLst/>
                <a:latin typeface="urw-din"/>
              </a:rPr>
              <a:t>self is always pointing to the current object.</a:t>
            </a:r>
          </a:p>
          <a:p>
            <a:r>
              <a:rPr lang="en-US" b="0" i="1" dirty="0">
                <a:solidFill>
                  <a:srgbClr val="273239"/>
                </a:solidFill>
                <a:effectLst/>
                <a:latin typeface="urw-din"/>
              </a:rPr>
              <a:t>By using self, we can access the attributes and methods of the class in Python.</a:t>
            </a:r>
          </a:p>
          <a:p>
            <a:r>
              <a:rPr lang="en-US" b="0" i="1" dirty="0">
                <a:solidFill>
                  <a:srgbClr val="273239"/>
                </a:solidFill>
                <a:effectLst/>
                <a:latin typeface="urw-din"/>
              </a:rPr>
              <a:t>self binds the attributes with the given arguments.</a:t>
            </a:r>
          </a:p>
          <a:p>
            <a:r>
              <a:rPr lang="en-US" b="0" i="1" dirty="0">
                <a:solidFill>
                  <a:srgbClr val="273239"/>
                </a:solidFill>
                <a:effectLst/>
                <a:latin typeface="urw-din"/>
              </a:rPr>
              <a:t>Python does not use the "@" syntax to refer to instance attributes.</a:t>
            </a:r>
          </a:p>
          <a:p>
            <a:r>
              <a:rPr lang="en-US" b="1" dirty="0">
                <a:solidFill>
                  <a:srgbClr val="273239"/>
                </a:solidFill>
                <a:effectLst/>
                <a:latin typeface="urw-din"/>
              </a:rPr>
              <a:t>In summary, self is a reference to the current instance of the class, and it allows you to access the attributes and methods of that instance. By convention, self is the first parameter of any instance method in a class, and it is used to bind the attributes of the instance to the arguments passed to the method.</a:t>
            </a:r>
          </a:p>
          <a:p>
            <a:endParaRPr lang="en-US" b="0" i="1" dirty="0">
              <a:solidFill>
                <a:srgbClr val="273239"/>
              </a:solidFill>
              <a:effectLst/>
              <a:latin typeface="urw-din"/>
            </a:endParaRPr>
          </a:p>
          <a:p>
            <a:endParaRPr lang="en-PH" dirty="0"/>
          </a:p>
        </p:txBody>
      </p:sp>
    </p:spTree>
    <p:extLst>
      <p:ext uri="{BB962C8B-B14F-4D97-AF65-F5344CB8AC3E}">
        <p14:creationId xmlns:p14="http://schemas.microsoft.com/office/powerpoint/2010/main" val="3792600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6DCE-4BF1-4320-BBA2-36B7C1F17876}"/>
              </a:ext>
            </a:extLst>
          </p:cNvPr>
          <p:cNvSpPr>
            <a:spLocks noGrp="1"/>
          </p:cNvSpPr>
          <p:nvPr>
            <p:ph type="title"/>
          </p:nvPr>
        </p:nvSpPr>
        <p:spPr/>
        <p:txBody>
          <a:bodyPr/>
          <a:lstStyle/>
          <a:p>
            <a:r>
              <a:rPr lang="en-US" dirty="0"/>
              <a:t>Passing but not receiving automatically</a:t>
            </a:r>
            <a:endParaRPr lang="en-PH" dirty="0"/>
          </a:p>
        </p:txBody>
      </p:sp>
      <p:sp>
        <p:nvSpPr>
          <p:cNvPr id="3" name="Content Placeholder 2">
            <a:extLst>
              <a:ext uri="{FF2B5EF4-FFF2-40B4-BE49-F238E27FC236}">
                <a16:creationId xmlns:a16="http://schemas.microsoft.com/office/drawing/2014/main" id="{9A8B7C6A-6109-4D38-A040-E712ED8493B3}"/>
              </a:ext>
            </a:extLst>
          </p:cNvPr>
          <p:cNvSpPr>
            <a:spLocks noGrp="1"/>
          </p:cNvSpPr>
          <p:nvPr>
            <p:ph idx="1"/>
          </p:nvPr>
        </p:nvSpPr>
        <p:spPr/>
        <p:txBody>
          <a:bodyPr/>
          <a:lstStyle/>
          <a:p>
            <a:r>
              <a:rPr lang="en-US" dirty="0"/>
              <a:t>Python decided to do methods in a way that makes the instance to which the method belongs be passed automatically, but not received automatically: the first parameter of methods is the instance the method is called on.</a:t>
            </a:r>
          </a:p>
          <a:p>
            <a:r>
              <a:rPr lang="en-US" dirty="0"/>
              <a:t>EFFECT: distinguishing between instance attributes (and methods) from local variables becomes EASIER!</a:t>
            </a:r>
            <a:endParaRPr lang="en-PH" dirty="0"/>
          </a:p>
        </p:txBody>
      </p:sp>
    </p:spTree>
    <p:extLst>
      <p:ext uri="{BB962C8B-B14F-4D97-AF65-F5344CB8AC3E}">
        <p14:creationId xmlns:p14="http://schemas.microsoft.com/office/powerpoint/2010/main" val="2843201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02B-01B8-426F-96A5-B358176FA271}"/>
              </a:ext>
            </a:extLst>
          </p:cNvPr>
          <p:cNvSpPr>
            <a:spLocks noGrp="1"/>
          </p:cNvSpPr>
          <p:nvPr>
            <p:ph type="title"/>
          </p:nvPr>
        </p:nvSpPr>
        <p:spPr/>
        <p:txBody>
          <a:bodyPr/>
          <a:lstStyle/>
          <a:p>
            <a:r>
              <a:rPr lang="en-US" dirty="0"/>
              <a:t>Objects</a:t>
            </a:r>
            <a:endParaRPr lang="en-PH" dirty="0"/>
          </a:p>
        </p:txBody>
      </p:sp>
      <p:sp>
        <p:nvSpPr>
          <p:cNvPr id="3" name="Content Placeholder 2">
            <a:extLst>
              <a:ext uri="{FF2B5EF4-FFF2-40B4-BE49-F238E27FC236}">
                <a16:creationId xmlns:a16="http://schemas.microsoft.com/office/drawing/2014/main" id="{1A3D7E30-4A8A-472C-8F32-7AB41AD1EB7E}"/>
              </a:ext>
            </a:extLst>
          </p:cNvPr>
          <p:cNvSpPr>
            <a:spLocks noGrp="1"/>
          </p:cNvSpPr>
          <p:nvPr>
            <p:ph idx="1"/>
          </p:nvPr>
        </p:nvSpPr>
        <p:spPr/>
        <p:txBody>
          <a:bodyPr>
            <a:normAutofit/>
          </a:bodyPr>
          <a:lstStyle/>
          <a:p>
            <a:r>
              <a:rPr lang="en-US" dirty="0"/>
              <a:t>All the objects have a state, behavior and identity.</a:t>
            </a:r>
          </a:p>
          <a:p>
            <a:r>
              <a:rPr lang="en-US" b="1" dirty="0"/>
              <a:t>State of an object </a:t>
            </a:r>
            <a:r>
              <a:rPr lang="en-US" dirty="0"/>
              <a:t>- The state or attributes are the built in characteristics or properties of an object. For example, a T.V has the size, color, model etc.</a:t>
            </a:r>
          </a:p>
          <a:p>
            <a:r>
              <a:rPr lang="en-US" b="1" dirty="0"/>
              <a:t>Behavior</a:t>
            </a:r>
            <a:r>
              <a:rPr lang="en-US" dirty="0"/>
              <a:t> of the object - The behavior or operations of an object are its predefined functions. For example, a T.V. can show picture , change channels, tune for a channel etc. in object oriented programming terminology the behavior is implemented through methods.</a:t>
            </a:r>
          </a:p>
          <a:p>
            <a:r>
              <a:rPr lang="en-US" b="1" dirty="0"/>
              <a:t>Object identity </a:t>
            </a:r>
            <a:r>
              <a:rPr lang="en-US" dirty="0"/>
              <a:t>- Each object is uniquely identifiable. For example, the fridge can not become the T.V.</a:t>
            </a:r>
            <a:endParaRPr lang="en-PH" dirty="0"/>
          </a:p>
        </p:txBody>
      </p:sp>
    </p:spTree>
    <p:extLst>
      <p:ext uri="{BB962C8B-B14F-4D97-AF65-F5344CB8AC3E}">
        <p14:creationId xmlns:p14="http://schemas.microsoft.com/office/powerpoint/2010/main" val="2625310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0793-8F0C-410B-9F1B-E38A0DDA7F1F}"/>
              </a:ext>
            </a:extLst>
          </p:cNvPr>
          <p:cNvSpPr>
            <a:spLocks noGrp="1"/>
          </p:cNvSpPr>
          <p:nvPr>
            <p:ph type="title"/>
          </p:nvPr>
        </p:nvSpPr>
        <p:spPr/>
        <p:txBody>
          <a:bodyPr/>
          <a:lstStyle/>
          <a:p>
            <a:r>
              <a:rPr lang="en-US" dirty="0"/>
              <a:t>Another example using the self Parameter</a:t>
            </a:r>
            <a:endParaRPr lang="en-PH" dirty="0"/>
          </a:p>
        </p:txBody>
      </p:sp>
      <p:sp>
        <p:nvSpPr>
          <p:cNvPr id="3" name="Content Placeholder 2">
            <a:extLst>
              <a:ext uri="{FF2B5EF4-FFF2-40B4-BE49-F238E27FC236}">
                <a16:creationId xmlns:a16="http://schemas.microsoft.com/office/drawing/2014/main" id="{3E7D3055-2607-4622-BB4A-7BE65A2946C1}"/>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3D5284F4-D1C8-41BF-A450-26DB4B900AB5}"/>
              </a:ext>
            </a:extLst>
          </p:cNvPr>
          <p:cNvPicPr>
            <a:picLocks noChangeAspect="1"/>
          </p:cNvPicPr>
          <p:nvPr/>
        </p:nvPicPr>
        <p:blipFill>
          <a:blip r:embed="rId2"/>
          <a:stretch>
            <a:fillRect/>
          </a:stretch>
        </p:blipFill>
        <p:spPr>
          <a:xfrm>
            <a:off x="838200" y="1825625"/>
            <a:ext cx="5572903" cy="3715268"/>
          </a:xfrm>
          <a:prstGeom prst="rect">
            <a:avLst/>
          </a:prstGeom>
        </p:spPr>
      </p:pic>
    </p:spTree>
    <p:extLst>
      <p:ext uri="{BB962C8B-B14F-4D97-AF65-F5344CB8AC3E}">
        <p14:creationId xmlns:p14="http://schemas.microsoft.com/office/powerpoint/2010/main" val="399188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0E1A-0BA1-4D1F-A93D-7A7340988816}"/>
              </a:ext>
            </a:extLst>
          </p:cNvPr>
          <p:cNvSpPr>
            <a:spLocks noGrp="1"/>
          </p:cNvSpPr>
          <p:nvPr>
            <p:ph type="title"/>
          </p:nvPr>
        </p:nvSpPr>
        <p:spPr/>
        <p:txBody>
          <a:bodyPr/>
          <a:lstStyle/>
          <a:p>
            <a:r>
              <a:rPr lang="en-PH" dirty="0"/>
              <a:t>Object Methods</a:t>
            </a:r>
          </a:p>
        </p:txBody>
      </p:sp>
      <p:sp>
        <p:nvSpPr>
          <p:cNvPr id="3" name="Content Placeholder 2">
            <a:extLst>
              <a:ext uri="{FF2B5EF4-FFF2-40B4-BE49-F238E27FC236}">
                <a16:creationId xmlns:a16="http://schemas.microsoft.com/office/drawing/2014/main" id="{A64A077B-2DB9-4DC3-A5B9-8A09514F15BF}"/>
              </a:ext>
            </a:extLst>
          </p:cNvPr>
          <p:cNvSpPr>
            <a:spLocks noGrp="1"/>
          </p:cNvSpPr>
          <p:nvPr>
            <p:ph idx="1"/>
          </p:nvPr>
        </p:nvSpPr>
        <p:spPr/>
        <p:txBody>
          <a:bodyPr/>
          <a:lstStyle/>
          <a:p>
            <a:r>
              <a:rPr lang="en-US" dirty="0"/>
              <a:t>Objects can also contain methods. </a:t>
            </a:r>
          </a:p>
          <a:p>
            <a:r>
              <a:rPr lang="en-US" dirty="0"/>
              <a:t>Methods in objects are functions that belong to the object.</a:t>
            </a:r>
          </a:p>
        </p:txBody>
      </p:sp>
    </p:spTree>
    <p:extLst>
      <p:ext uri="{BB962C8B-B14F-4D97-AF65-F5344CB8AC3E}">
        <p14:creationId xmlns:p14="http://schemas.microsoft.com/office/powerpoint/2010/main" val="3347980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2C61-93A8-4D83-8F9A-94716C387F06}"/>
              </a:ext>
            </a:extLst>
          </p:cNvPr>
          <p:cNvSpPr>
            <a:spLocks noGrp="1"/>
          </p:cNvSpPr>
          <p:nvPr>
            <p:ph type="title"/>
          </p:nvPr>
        </p:nvSpPr>
        <p:spPr/>
        <p:txBody>
          <a:bodyPr/>
          <a:lstStyle/>
          <a:p>
            <a:r>
              <a:rPr lang="en-PH" dirty="0"/>
              <a:t>Modify Object Properties</a:t>
            </a:r>
          </a:p>
        </p:txBody>
      </p:sp>
      <p:sp>
        <p:nvSpPr>
          <p:cNvPr id="3" name="Content Placeholder 2">
            <a:extLst>
              <a:ext uri="{FF2B5EF4-FFF2-40B4-BE49-F238E27FC236}">
                <a16:creationId xmlns:a16="http://schemas.microsoft.com/office/drawing/2014/main" id="{8E726429-2333-4F51-BB3A-378AD0CB5DEA}"/>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FFCA72F9-C44E-4665-B1AB-ABBFE335DBDE}"/>
              </a:ext>
            </a:extLst>
          </p:cNvPr>
          <p:cNvPicPr>
            <a:picLocks noChangeAspect="1"/>
          </p:cNvPicPr>
          <p:nvPr/>
        </p:nvPicPr>
        <p:blipFill>
          <a:blip r:embed="rId2"/>
          <a:stretch>
            <a:fillRect/>
          </a:stretch>
        </p:blipFill>
        <p:spPr>
          <a:xfrm>
            <a:off x="838200" y="1825625"/>
            <a:ext cx="4915586" cy="2676899"/>
          </a:xfrm>
          <a:prstGeom prst="rect">
            <a:avLst/>
          </a:prstGeom>
        </p:spPr>
      </p:pic>
    </p:spTree>
    <p:extLst>
      <p:ext uri="{BB962C8B-B14F-4D97-AF65-F5344CB8AC3E}">
        <p14:creationId xmlns:p14="http://schemas.microsoft.com/office/powerpoint/2010/main" val="3751238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B5C2-BD69-4D75-9A16-C33C404FD9A4}"/>
              </a:ext>
            </a:extLst>
          </p:cNvPr>
          <p:cNvSpPr>
            <a:spLocks noGrp="1"/>
          </p:cNvSpPr>
          <p:nvPr>
            <p:ph type="title"/>
          </p:nvPr>
        </p:nvSpPr>
        <p:spPr/>
        <p:txBody>
          <a:bodyPr/>
          <a:lstStyle/>
          <a:p>
            <a:r>
              <a:rPr lang="en-PH" dirty="0"/>
              <a:t>Delete Object Properties</a:t>
            </a:r>
          </a:p>
        </p:txBody>
      </p:sp>
      <p:sp>
        <p:nvSpPr>
          <p:cNvPr id="3" name="Content Placeholder 2">
            <a:extLst>
              <a:ext uri="{FF2B5EF4-FFF2-40B4-BE49-F238E27FC236}">
                <a16:creationId xmlns:a16="http://schemas.microsoft.com/office/drawing/2014/main" id="{0B437B58-A4A6-4C20-95A9-5A98B62322DE}"/>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85FE1575-9B1F-4689-B461-BD1ABDFEC2EA}"/>
              </a:ext>
            </a:extLst>
          </p:cNvPr>
          <p:cNvPicPr>
            <a:picLocks noChangeAspect="1"/>
          </p:cNvPicPr>
          <p:nvPr/>
        </p:nvPicPr>
        <p:blipFill>
          <a:blip r:embed="rId2"/>
          <a:stretch>
            <a:fillRect/>
          </a:stretch>
        </p:blipFill>
        <p:spPr>
          <a:xfrm>
            <a:off x="838200" y="1825625"/>
            <a:ext cx="6897063" cy="2724530"/>
          </a:xfrm>
          <a:prstGeom prst="rect">
            <a:avLst/>
          </a:prstGeom>
        </p:spPr>
      </p:pic>
    </p:spTree>
    <p:extLst>
      <p:ext uri="{BB962C8B-B14F-4D97-AF65-F5344CB8AC3E}">
        <p14:creationId xmlns:p14="http://schemas.microsoft.com/office/powerpoint/2010/main" val="3134242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6D2F-6E1D-47AB-9BC0-E3EE50E53216}"/>
              </a:ext>
            </a:extLst>
          </p:cNvPr>
          <p:cNvSpPr>
            <a:spLocks noGrp="1"/>
          </p:cNvSpPr>
          <p:nvPr>
            <p:ph type="title"/>
          </p:nvPr>
        </p:nvSpPr>
        <p:spPr/>
        <p:txBody>
          <a:bodyPr/>
          <a:lstStyle/>
          <a:p>
            <a:r>
              <a:rPr lang="en-US" dirty="0"/>
              <a:t>Delete Objects</a:t>
            </a:r>
            <a:endParaRPr lang="en-PH" dirty="0"/>
          </a:p>
        </p:txBody>
      </p:sp>
      <p:sp>
        <p:nvSpPr>
          <p:cNvPr id="3" name="Content Placeholder 2">
            <a:extLst>
              <a:ext uri="{FF2B5EF4-FFF2-40B4-BE49-F238E27FC236}">
                <a16:creationId xmlns:a16="http://schemas.microsoft.com/office/drawing/2014/main" id="{CE62747F-288E-4764-A179-E2CB967AC5AA}"/>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66E05592-6E81-4122-B91C-C577D6A7388B}"/>
              </a:ext>
            </a:extLst>
          </p:cNvPr>
          <p:cNvPicPr>
            <a:picLocks noChangeAspect="1"/>
          </p:cNvPicPr>
          <p:nvPr/>
        </p:nvPicPr>
        <p:blipFill>
          <a:blip r:embed="rId2"/>
          <a:stretch>
            <a:fillRect/>
          </a:stretch>
        </p:blipFill>
        <p:spPr>
          <a:xfrm>
            <a:off x="838200" y="1825625"/>
            <a:ext cx="5487166" cy="2772162"/>
          </a:xfrm>
          <a:prstGeom prst="rect">
            <a:avLst/>
          </a:prstGeom>
        </p:spPr>
      </p:pic>
    </p:spTree>
    <p:extLst>
      <p:ext uri="{BB962C8B-B14F-4D97-AF65-F5344CB8AC3E}">
        <p14:creationId xmlns:p14="http://schemas.microsoft.com/office/powerpoint/2010/main" val="750873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B77E-1F1D-4CA6-8867-24577B92D045}"/>
              </a:ext>
            </a:extLst>
          </p:cNvPr>
          <p:cNvSpPr>
            <a:spLocks noGrp="1"/>
          </p:cNvSpPr>
          <p:nvPr>
            <p:ph type="title"/>
          </p:nvPr>
        </p:nvSpPr>
        <p:spPr/>
        <p:txBody>
          <a:bodyPr/>
          <a:lstStyle/>
          <a:p>
            <a:r>
              <a:rPr lang="en-US" dirty="0"/>
              <a:t>Pass statement</a:t>
            </a:r>
            <a:endParaRPr lang="en-PH" dirty="0"/>
          </a:p>
        </p:txBody>
      </p:sp>
      <p:sp>
        <p:nvSpPr>
          <p:cNvPr id="3" name="Content Placeholder 2">
            <a:extLst>
              <a:ext uri="{FF2B5EF4-FFF2-40B4-BE49-F238E27FC236}">
                <a16:creationId xmlns:a16="http://schemas.microsoft.com/office/drawing/2014/main" id="{D83089E0-6EBE-46E1-AAE4-5AC99B98777E}"/>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24572FFA-1E19-47E9-BDE2-D4ABF9D86392}"/>
              </a:ext>
            </a:extLst>
          </p:cNvPr>
          <p:cNvPicPr>
            <a:picLocks noChangeAspect="1"/>
          </p:cNvPicPr>
          <p:nvPr/>
        </p:nvPicPr>
        <p:blipFill>
          <a:blip r:embed="rId2"/>
          <a:stretch>
            <a:fillRect/>
          </a:stretch>
        </p:blipFill>
        <p:spPr>
          <a:xfrm>
            <a:off x="208728" y="1825625"/>
            <a:ext cx="11774543" cy="2934109"/>
          </a:xfrm>
          <a:prstGeom prst="rect">
            <a:avLst/>
          </a:prstGeom>
        </p:spPr>
      </p:pic>
    </p:spTree>
    <p:extLst>
      <p:ext uri="{BB962C8B-B14F-4D97-AF65-F5344CB8AC3E}">
        <p14:creationId xmlns:p14="http://schemas.microsoft.com/office/powerpoint/2010/main" val="154995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BDB7-8B27-489A-9375-8AFFABCD13D5}"/>
              </a:ext>
            </a:extLst>
          </p:cNvPr>
          <p:cNvSpPr>
            <a:spLocks noGrp="1"/>
          </p:cNvSpPr>
          <p:nvPr>
            <p:ph type="title"/>
          </p:nvPr>
        </p:nvSpPr>
        <p:spPr/>
        <p:txBody>
          <a:bodyPr/>
          <a:lstStyle/>
          <a:p>
            <a:r>
              <a:rPr lang="en-US" dirty="0"/>
              <a:t>Class and Instances</a:t>
            </a:r>
            <a:endParaRPr lang="en-PH" dirty="0"/>
          </a:p>
        </p:txBody>
      </p:sp>
      <p:sp>
        <p:nvSpPr>
          <p:cNvPr id="3" name="Content Placeholder 2">
            <a:extLst>
              <a:ext uri="{FF2B5EF4-FFF2-40B4-BE49-F238E27FC236}">
                <a16:creationId xmlns:a16="http://schemas.microsoft.com/office/drawing/2014/main" id="{9D527A2E-A3C2-4F49-B06F-CB9AD7E72B78}"/>
              </a:ext>
            </a:extLst>
          </p:cNvPr>
          <p:cNvSpPr>
            <a:spLocks noGrp="1"/>
          </p:cNvSpPr>
          <p:nvPr>
            <p:ph idx="1"/>
          </p:nvPr>
        </p:nvSpPr>
        <p:spPr/>
        <p:txBody>
          <a:bodyPr/>
          <a:lstStyle/>
          <a:p>
            <a:endParaRPr lang="en-PH" dirty="0"/>
          </a:p>
        </p:txBody>
      </p:sp>
      <p:pic>
        <p:nvPicPr>
          <p:cNvPr id="3074" name="Picture 2" descr="Introduction to Python Classes - YouTube">
            <a:extLst>
              <a:ext uri="{FF2B5EF4-FFF2-40B4-BE49-F238E27FC236}">
                <a16:creationId xmlns:a16="http://schemas.microsoft.com/office/drawing/2014/main" id="{3A9F4484-6C66-48D4-BAB7-BEF6A00CD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72" t="23905" r="11117" b="-1"/>
          <a:stretch/>
        </p:blipFill>
        <p:spPr bwMode="auto">
          <a:xfrm>
            <a:off x="2032987" y="2296659"/>
            <a:ext cx="7918123" cy="40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82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06FA-55FE-4860-BAE0-D7E450DF758B}"/>
              </a:ext>
            </a:extLst>
          </p:cNvPr>
          <p:cNvSpPr>
            <a:spLocks noGrp="1"/>
          </p:cNvSpPr>
          <p:nvPr>
            <p:ph type="title"/>
          </p:nvPr>
        </p:nvSpPr>
        <p:spPr/>
        <p:txBody>
          <a:bodyPr/>
          <a:lstStyle/>
          <a:p>
            <a:r>
              <a:rPr lang="en-US" dirty="0"/>
              <a:t>Creating a Class with Objects</a:t>
            </a:r>
            <a:endParaRPr lang="en-PH" dirty="0"/>
          </a:p>
        </p:txBody>
      </p:sp>
      <p:sp>
        <p:nvSpPr>
          <p:cNvPr id="3" name="Content Placeholder 2">
            <a:extLst>
              <a:ext uri="{FF2B5EF4-FFF2-40B4-BE49-F238E27FC236}">
                <a16:creationId xmlns:a16="http://schemas.microsoft.com/office/drawing/2014/main" id="{EA190BBA-DC3E-467F-A31A-B997F1C9A623}"/>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2AF3F149-753C-427A-B94E-BCD5E574C9ED}"/>
              </a:ext>
            </a:extLst>
          </p:cNvPr>
          <p:cNvPicPr>
            <a:picLocks noChangeAspect="1"/>
          </p:cNvPicPr>
          <p:nvPr/>
        </p:nvPicPr>
        <p:blipFill>
          <a:blip r:embed="rId2"/>
          <a:stretch>
            <a:fillRect/>
          </a:stretch>
        </p:blipFill>
        <p:spPr>
          <a:xfrm>
            <a:off x="838200" y="1825625"/>
            <a:ext cx="7449590" cy="3762900"/>
          </a:xfrm>
          <a:prstGeom prst="rect">
            <a:avLst/>
          </a:prstGeom>
        </p:spPr>
      </p:pic>
      <p:sp>
        <p:nvSpPr>
          <p:cNvPr id="6" name="Rectangle 1">
            <a:extLst>
              <a:ext uri="{FF2B5EF4-FFF2-40B4-BE49-F238E27FC236}">
                <a16:creationId xmlns:a16="http://schemas.microsoft.com/office/drawing/2014/main" id="{E9960C8E-135A-451D-8646-06535C243A44}"/>
              </a:ext>
            </a:extLst>
          </p:cNvPr>
          <p:cNvSpPr>
            <a:spLocks noChangeArrowheads="1"/>
          </p:cNvSpPr>
          <p:nvPr/>
        </p:nvSpPr>
        <p:spPr bwMode="auto">
          <a:xfrm>
            <a:off x="838200" y="5686320"/>
            <a:ext cx="9717350" cy="26161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Verdana" panose="020B0604030504040204" pitchFamily="34" charset="0"/>
              </a:rPr>
              <a:t>Note:</a:t>
            </a:r>
            <a:r>
              <a:rPr kumimoji="0" lang="en-US" altLang="en-US" sz="1100" b="0" i="0" u="none" strike="noStrike" cap="none" normalizeH="0" baseline="0" dirty="0">
                <a:ln>
                  <a:noFill/>
                </a:ln>
                <a:solidFill>
                  <a:srgbClr val="000000"/>
                </a:solidFill>
                <a:effectLst/>
                <a:latin typeface="Verdana" panose="020B0604030504040204" pitchFamily="34" charset="0"/>
              </a:rPr>
              <a:t> The </a:t>
            </a:r>
            <a:r>
              <a:rPr kumimoji="0" lang="en-US" altLang="en-US" sz="1100" b="0" i="0" u="none" strike="noStrike" cap="none" normalizeH="0" baseline="0" dirty="0">
                <a:ln>
                  <a:noFill/>
                </a:ln>
                <a:solidFill>
                  <a:srgbClr val="DC143C"/>
                </a:solidFill>
                <a:effectLst/>
                <a:latin typeface="Consolas" panose="020B0609020204030204" pitchFamily="49" charset="0"/>
              </a:rPr>
              <a:t>self</a:t>
            </a:r>
            <a:r>
              <a:rPr kumimoji="0" lang="en-US" altLang="en-US" sz="1100" b="0" i="0" u="none" strike="noStrike" cap="none" normalizeH="0" baseline="0" dirty="0">
                <a:ln>
                  <a:noFill/>
                </a:ln>
                <a:solidFill>
                  <a:srgbClr val="000000"/>
                </a:solidFill>
                <a:effectLst/>
                <a:latin typeface="Verdana" panose="020B0604030504040204" pitchFamily="34" charset="0"/>
              </a:rPr>
              <a:t> parameter is a reference to the current instance of the class and is used to access variables that belong to the class.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2C870213-8FFC-5E8B-6A4E-9FD708BEEDE7}"/>
              </a:ext>
            </a:extLst>
          </p:cNvPr>
          <p:cNvSpPr/>
          <p:nvPr/>
        </p:nvSpPr>
        <p:spPr>
          <a:xfrm>
            <a:off x="1828800" y="2794000"/>
            <a:ext cx="2755900" cy="247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F392CC00-0DAA-B0B8-C653-98EDE0F81AF9}"/>
              </a:ext>
            </a:extLst>
          </p:cNvPr>
          <p:cNvSpPr/>
          <p:nvPr/>
        </p:nvSpPr>
        <p:spPr>
          <a:xfrm>
            <a:off x="1828800" y="3943612"/>
            <a:ext cx="2755900" cy="247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95973EE8-3A60-EDE0-884F-F096E70E77B5}"/>
              </a:ext>
            </a:extLst>
          </p:cNvPr>
          <p:cNvSpPr/>
          <p:nvPr/>
        </p:nvSpPr>
        <p:spPr>
          <a:xfrm>
            <a:off x="1123950" y="4852186"/>
            <a:ext cx="2755900" cy="247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D082D5DB-4287-55B2-71FA-B914B27D3F7E}"/>
              </a:ext>
            </a:extLst>
          </p:cNvPr>
          <p:cNvSpPr/>
          <p:nvPr/>
        </p:nvSpPr>
        <p:spPr>
          <a:xfrm>
            <a:off x="1123950" y="5136348"/>
            <a:ext cx="1460500" cy="247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8FD137BB-213A-3862-AAEB-D580A934AE0C}"/>
              </a:ext>
            </a:extLst>
          </p:cNvPr>
          <p:cNvSpPr txBox="1"/>
          <p:nvPr/>
        </p:nvSpPr>
        <p:spPr>
          <a:xfrm>
            <a:off x="5353050" y="2733159"/>
            <a:ext cx="1314450" cy="369332"/>
          </a:xfrm>
          <a:prstGeom prst="rect">
            <a:avLst/>
          </a:prstGeom>
          <a:noFill/>
        </p:spPr>
        <p:txBody>
          <a:bodyPr wrap="square" rtlCol="0">
            <a:spAutoFit/>
          </a:bodyPr>
          <a:lstStyle/>
          <a:p>
            <a:r>
              <a:rPr lang="en-US" b="1" dirty="0">
                <a:solidFill>
                  <a:srgbClr val="FF0000"/>
                </a:solidFill>
              </a:rPr>
              <a:t>Constructor</a:t>
            </a:r>
            <a:endParaRPr lang="en-PH" b="1" dirty="0">
              <a:solidFill>
                <a:srgbClr val="FF0000"/>
              </a:solidFill>
            </a:endParaRPr>
          </a:p>
        </p:txBody>
      </p:sp>
      <p:sp>
        <p:nvSpPr>
          <p:cNvPr id="13" name="TextBox 12">
            <a:extLst>
              <a:ext uri="{FF2B5EF4-FFF2-40B4-BE49-F238E27FC236}">
                <a16:creationId xmlns:a16="http://schemas.microsoft.com/office/drawing/2014/main" id="{EA2E81E8-D315-7ECA-2E7B-11C1628A199D}"/>
              </a:ext>
            </a:extLst>
          </p:cNvPr>
          <p:cNvSpPr txBox="1"/>
          <p:nvPr/>
        </p:nvSpPr>
        <p:spPr>
          <a:xfrm>
            <a:off x="5592214" y="3882771"/>
            <a:ext cx="2695576" cy="369332"/>
          </a:xfrm>
          <a:prstGeom prst="rect">
            <a:avLst/>
          </a:prstGeom>
          <a:noFill/>
        </p:spPr>
        <p:txBody>
          <a:bodyPr wrap="square" rtlCol="0">
            <a:spAutoFit/>
          </a:bodyPr>
          <a:lstStyle/>
          <a:p>
            <a:r>
              <a:rPr lang="en-US" b="1" dirty="0">
                <a:solidFill>
                  <a:srgbClr val="FF0000"/>
                </a:solidFill>
              </a:rPr>
              <a:t>Object Method/Function</a:t>
            </a:r>
            <a:endParaRPr lang="en-PH" b="1" dirty="0">
              <a:solidFill>
                <a:srgbClr val="FF0000"/>
              </a:solidFill>
            </a:endParaRPr>
          </a:p>
        </p:txBody>
      </p:sp>
      <p:sp>
        <p:nvSpPr>
          <p:cNvPr id="14" name="Rectangle 13">
            <a:extLst>
              <a:ext uri="{FF2B5EF4-FFF2-40B4-BE49-F238E27FC236}">
                <a16:creationId xmlns:a16="http://schemas.microsoft.com/office/drawing/2014/main" id="{EB0F890A-CEC6-2243-F677-43AA474CAF0B}"/>
              </a:ext>
            </a:extLst>
          </p:cNvPr>
          <p:cNvSpPr/>
          <p:nvPr/>
        </p:nvSpPr>
        <p:spPr>
          <a:xfrm>
            <a:off x="1838325" y="2497453"/>
            <a:ext cx="885825" cy="247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extBox 14">
            <a:extLst>
              <a:ext uri="{FF2B5EF4-FFF2-40B4-BE49-F238E27FC236}">
                <a16:creationId xmlns:a16="http://schemas.microsoft.com/office/drawing/2014/main" id="{8C8ED6D0-5C78-E79D-1E7A-2DD9904087B9}"/>
              </a:ext>
            </a:extLst>
          </p:cNvPr>
          <p:cNvSpPr txBox="1"/>
          <p:nvPr/>
        </p:nvSpPr>
        <p:spPr>
          <a:xfrm>
            <a:off x="4896370" y="2436612"/>
            <a:ext cx="1314450" cy="369332"/>
          </a:xfrm>
          <a:prstGeom prst="rect">
            <a:avLst/>
          </a:prstGeom>
          <a:noFill/>
        </p:spPr>
        <p:txBody>
          <a:bodyPr wrap="square" rtlCol="0">
            <a:spAutoFit/>
          </a:bodyPr>
          <a:lstStyle/>
          <a:p>
            <a:r>
              <a:rPr lang="en-US" b="1" dirty="0">
                <a:solidFill>
                  <a:srgbClr val="FF0000"/>
                </a:solidFill>
              </a:rPr>
              <a:t>Class</a:t>
            </a:r>
            <a:endParaRPr lang="en-PH" b="1" dirty="0">
              <a:solidFill>
                <a:srgbClr val="FF0000"/>
              </a:solidFill>
            </a:endParaRPr>
          </a:p>
        </p:txBody>
      </p:sp>
      <p:sp>
        <p:nvSpPr>
          <p:cNvPr id="16" name="TextBox 15">
            <a:extLst>
              <a:ext uri="{FF2B5EF4-FFF2-40B4-BE49-F238E27FC236}">
                <a16:creationId xmlns:a16="http://schemas.microsoft.com/office/drawing/2014/main" id="{D720F9E1-E26C-9544-B993-CEA0A5483DA6}"/>
              </a:ext>
            </a:extLst>
          </p:cNvPr>
          <p:cNvSpPr txBox="1"/>
          <p:nvPr/>
        </p:nvSpPr>
        <p:spPr>
          <a:xfrm>
            <a:off x="4863032" y="4784880"/>
            <a:ext cx="2695576" cy="369332"/>
          </a:xfrm>
          <a:prstGeom prst="rect">
            <a:avLst/>
          </a:prstGeom>
          <a:noFill/>
        </p:spPr>
        <p:txBody>
          <a:bodyPr wrap="square" rtlCol="0">
            <a:spAutoFit/>
          </a:bodyPr>
          <a:lstStyle/>
          <a:p>
            <a:r>
              <a:rPr lang="en-US" b="1" dirty="0">
                <a:solidFill>
                  <a:srgbClr val="FF0000"/>
                </a:solidFill>
              </a:rPr>
              <a:t>Object</a:t>
            </a:r>
            <a:endParaRPr lang="en-PH" b="1" dirty="0">
              <a:solidFill>
                <a:srgbClr val="FF0000"/>
              </a:solidFill>
            </a:endParaRPr>
          </a:p>
        </p:txBody>
      </p:sp>
      <p:sp>
        <p:nvSpPr>
          <p:cNvPr id="17" name="TextBox 16">
            <a:extLst>
              <a:ext uri="{FF2B5EF4-FFF2-40B4-BE49-F238E27FC236}">
                <a16:creationId xmlns:a16="http://schemas.microsoft.com/office/drawing/2014/main" id="{F1A5A6F8-6904-28BF-3FB0-A84A81B97AF0}"/>
              </a:ext>
            </a:extLst>
          </p:cNvPr>
          <p:cNvSpPr txBox="1"/>
          <p:nvPr/>
        </p:nvSpPr>
        <p:spPr>
          <a:xfrm>
            <a:off x="5592214" y="5064854"/>
            <a:ext cx="3284540" cy="369332"/>
          </a:xfrm>
          <a:prstGeom prst="rect">
            <a:avLst/>
          </a:prstGeom>
          <a:noFill/>
        </p:spPr>
        <p:txBody>
          <a:bodyPr wrap="square" rtlCol="0">
            <a:spAutoFit/>
          </a:bodyPr>
          <a:lstStyle/>
          <a:p>
            <a:r>
              <a:rPr lang="en-US" b="1" dirty="0">
                <a:solidFill>
                  <a:srgbClr val="FF0000"/>
                </a:solidFill>
              </a:rPr>
              <a:t>Object calling its OWN method</a:t>
            </a:r>
            <a:endParaRPr lang="en-PH" b="1" dirty="0">
              <a:solidFill>
                <a:srgbClr val="FF0000"/>
              </a:solidFill>
            </a:endParaRPr>
          </a:p>
        </p:txBody>
      </p:sp>
      <p:cxnSp>
        <p:nvCxnSpPr>
          <p:cNvPr id="19" name="Straight Arrow Connector 18">
            <a:extLst>
              <a:ext uri="{FF2B5EF4-FFF2-40B4-BE49-F238E27FC236}">
                <a16:creationId xmlns:a16="http://schemas.microsoft.com/office/drawing/2014/main" id="{4FADB0B3-64C1-67FD-3EE5-90D06A82F243}"/>
              </a:ext>
            </a:extLst>
          </p:cNvPr>
          <p:cNvCxnSpPr>
            <a:stCxn id="15" idx="1"/>
            <a:endCxn id="14" idx="3"/>
          </p:cNvCxnSpPr>
          <p:nvPr/>
        </p:nvCxnSpPr>
        <p:spPr>
          <a:xfrm flipH="1">
            <a:off x="2724150" y="2621278"/>
            <a:ext cx="217222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E58FE2-FDFF-9AD3-6CF9-912A50D13F17}"/>
              </a:ext>
            </a:extLst>
          </p:cNvPr>
          <p:cNvCxnSpPr>
            <a:cxnSpLocks/>
            <a:stCxn id="12" idx="1"/>
            <a:endCxn id="4" idx="3"/>
          </p:cNvCxnSpPr>
          <p:nvPr/>
        </p:nvCxnSpPr>
        <p:spPr>
          <a:xfrm flipH="1">
            <a:off x="4584700" y="2917825"/>
            <a:ext cx="76835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86E5744-3A07-3525-2B82-CE8CA8A6E2A4}"/>
              </a:ext>
            </a:extLst>
          </p:cNvPr>
          <p:cNvCxnSpPr>
            <a:cxnSpLocks/>
            <a:stCxn id="13" idx="1"/>
            <a:endCxn id="7" idx="3"/>
          </p:cNvCxnSpPr>
          <p:nvPr/>
        </p:nvCxnSpPr>
        <p:spPr>
          <a:xfrm flipH="1">
            <a:off x="4584700" y="4067437"/>
            <a:ext cx="100751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D020561-0056-B10E-B475-042B5BCF0471}"/>
              </a:ext>
            </a:extLst>
          </p:cNvPr>
          <p:cNvCxnSpPr>
            <a:cxnSpLocks/>
            <a:stCxn id="16" idx="1"/>
            <a:endCxn id="9" idx="3"/>
          </p:cNvCxnSpPr>
          <p:nvPr/>
        </p:nvCxnSpPr>
        <p:spPr>
          <a:xfrm flipH="1">
            <a:off x="3879850" y="4969546"/>
            <a:ext cx="983182" cy="64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4ED2E5-521A-A19B-E449-E331FD4CE94A}"/>
              </a:ext>
            </a:extLst>
          </p:cNvPr>
          <p:cNvCxnSpPr>
            <a:cxnSpLocks/>
            <a:stCxn id="17" idx="1"/>
            <a:endCxn id="11" idx="3"/>
          </p:cNvCxnSpPr>
          <p:nvPr/>
        </p:nvCxnSpPr>
        <p:spPr>
          <a:xfrm flipH="1">
            <a:off x="2584450" y="5249520"/>
            <a:ext cx="3007764" cy="10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CB22062-3AFC-D990-483F-9A480A27C600}"/>
              </a:ext>
            </a:extLst>
          </p:cNvPr>
          <p:cNvSpPr txBox="1"/>
          <p:nvPr/>
        </p:nvSpPr>
        <p:spPr>
          <a:xfrm>
            <a:off x="3444875" y="3469072"/>
            <a:ext cx="5302250" cy="369332"/>
          </a:xfrm>
          <a:prstGeom prst="rect">
            <a:avLst/>
          </a:prstGeom>
          <a:noFill/>
        </p:spPr>
        <p:txBody>
          <a:bodyPr wrap="square" rtlCol="0">
            <a:spAutoFit/>
          </a:bodyPr>
          <a:lstStyle/>
          <a:p>
            <a:r>
              <a:rPr lang="en-US" b="1" i="1" dirty="0">
                <a:solidFill>
                  <a:schemeClr val="accent1"/>
                </a:solidFill>
              </a:rPr>
              <a:t>‘self’ </a:t>
            </a:r>
            <a:r>
              <a:rPr lang="en-US" b="1" dirty="0">
                <a:solidFill>
                  <a:schemeClr val="accent1"/>
                </a:solidFill>
              </a:rPr>
              <a:t>is indicating that the method is from itself. </a:t>
            </a:r>
            <a:endParaRPr lang="en-PH" b="1" dirty="0">
              <a:solidFill>
                <a:schemeClr val="accent1"/>
              </a:solidFill>
            </a:endParaRPr>
          </a:p>
        </p:txBody>
      </p:sp>
      <p:sp>
        <p:nvSpPr>
          <p:cNvPr id="39" name="TextBox 38">
            <a:extLst>
              <a:ext uri="{FF2B5EF4-FFF2-40B4-BE49-F238E27FC236}">
                <a16:creationId xmlns:a16="http://schemas.microsoft.com/office/drawing/2014/main" id="{2A1DCD3B-AE0B-A91A-1521-9ADEBE1437A2}"/>
              </a:ext>
            </a:extLst>
          </p:cNvPr>
          <p:cNvSpPr txBox="1"/>
          <p:nvPr/>
        </p:nvSpPr>
        <p:spPr>
          <a:xfrm>
            <a:off x="4194175" y="3055373"/>
            <a:ext cx="5302250" cy="369332"/>
          </a:xfrm>
          <a:prstGeom prst="rect">
            <a:avLst/>
          </a:prstGeom>
          <a:noFill/>
        </p:spPr>
        <p:txBody>
          <a:bodyPr wrap="square" rtlCol="0">
            <a:spAutoFit/>
          </a:bodyPr>
          <a:lstStyle/>
          <a:p>
            <a:r>
              <a:rPr lang="en-US" b="1" i="1" dirty="0">
                <a:solidFill>
                  <a:schemeClr val="accent1"/>
                </a:solidFill>
              </a:rPr>
              <a:t>‘self’ </a:t>
            </a:r>
            <a:r>
              <a:rPr lang="en-US" b="1" dirty="0">
                <a:solidFill>
                  <a:schemeClr val="accent1"/>
                </a:solidFill>
              </a:rPr>
              <a:t>is indicating that the attributes are from itself</a:t>
            </a:r>
            <a:endParaRPr lang="en-PH" b="1" dirty="0">
              <a:solidFill>
                <a:schemeClr val="accent1"/>
              </a:solidFill>
            </a:endParaRPr>
          </a:p>
        </p:txBody>
      </p:sp>
      <p:cxnSp>
        <p:nvCxnSpPr>
          <p:cNvPr id="41" name="Connector: Elbow 40">
            <a:extLst>
              <a:ext uri="{FF2B5EF4-FFF2-40B4-BE49-F238E27FC236}">
                <a16:creationId xmlns:a16="http://schemas.microsoft.com/office/drawing/2014/main" id="{DE5A8AF0-ADF7-FD22-03A6-4BF9EF774EE9}"/>
              </a:ext>
            </a:extLst>
          </p:cNvPr>
          <p:cNvCxnSpPr>
            <a:cxnSpLocks/>
            <a:stCxn id="39" idx="1"/>
          </p:cNvCxnSpPr>
          <p:nvPr/>
        </p:nvCxnSpPr>
        <p:spPr>
          <a:xfrm rot="10800000">
            <a:off x="3171827" y="2942975"/>
            <a:ext cx="1022349" cy="297065"/>
          </a:xfrm>
          <a:prstGeom prst="bentConnector3">
            <a:avLst>
              <a:gd name="adj1" fmla="val 9968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CDB6542-D1DB-4E59-97DD-153988F67854}"/>
              </a:ext>
            </a:extLst>
          </p:cNvPr>
          <p:cNvCxnSpPr>
            <a:cxnSpLocks/>
            <a:stCxn id="38" idx="1"/>
          </p:cNvCxnSpPr>
          <p:nvPr/>
        </p:nvCxnSpPr>
        <p:spPr>
          <a:xfrm rot="10800000" flipV="1">
            <a:off x="2838451" y="3653737"/>
            <a:ext cx="606425" cy="276599"/>
          </a:xfrm>
          <a:prstGeom prst="bentConnector3">
            <a:avLst>
              <a:gd name="adj1" fmla="val 101309"/>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528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070D-AE26-418C-B7C1-4AFB831FE3E3}"/>
              </a:ext>
            </a:extLst>
          </p:cNvPr>
          <p:cNvSpPr>
            <a:spLocks noGrp="1"/>
          </p:cNvSpPr>
          <p:nvPr>
            <p:ph type="title"/>
          </p:nvPr>
        </p:nvSpPr>
        <p:spPr/>
        <p:txBody>
          <a:bodyPr/>
          <a:lstStyle/>
          <a:p>
            <a:r>
              <a:rPr lang="en-US" dirty="0"/>
              <a:t>Doc string</a:t>
            </a:r>
            <a:endParaRPr lang="en-PH" dirty="0"/>
          </a:p>
        </p:txBody>
      </p:sp>
      <p:sp>
        <p:nvSpPr>
          <p:cNvPr id="3" name="Content Placeholder 2">
            <a:extLst>
              <a:ext uri="{FF2B5EF4-FFF2-40B4-BE49-F238E27FC236}">
                <a16:creationId xmlns:a16="http://schemas.microsoft.com/office/drawing/2014/main" id="{0C7D54EA-C922-487B-B2E5-6ADF56DD804F}"/>
              </a:ext>
            </a:extLst>
          </p:cNvPr>
          <p:cNvSpPr>
            <a:spLocks noGrp="1"/>
          </p:cNvSpPr>
          <p:nvPr>
            <p:ph idx="1"/>
          </p:nvPr>
        </p:nvSpPr>
        <p:spPr/>
        <p:txBody>
          <a:bodyPr/>
          <a:lstStyle/>
          <a:p>
            <a:r>
              <a:rPr lang="en-US" dirty="0"/>
              <a:t>Provides a more detailed information about the class. </a:t>
            </a:r>
          </a:p>
          <a:p>
            <a:r>
              <a:rPr lang="en-US" dirty="0"/>
              <a:t>The doc string can be added into the class by using a triple quote written after the first line of the class.</a:t>
            </a:r>
          </a:p>
          <a:p>
            <a:endParaRPr lang="en-PH" dirty="0"/>
          </a:p>
        </p:txBody>
      </p:sp>
      <p:pic>
        <p:nvPicPr>
          <p:cNvPr id="5" name="Picture 4">
            <a:extLst>
              <a:ext uri="{FF2B5EF4-FFF2-40B4-BE49-F238E27FC236}">
                <a16:creationId xmlns:a16="http://schemas.microsoft.com/office/drawing/2014/main" id="{A44A8C16-2FA0-802D-04A5-1A9056052AC3}"/>
              </a:ext>
            </a:extLst>
          </p:cNvPr>
          <p:cNvPicPr>
            <a:picLocks noChangeAspect="1"/>
          </p:cNvPicPr>
          <p:nvPr/>
        </p:nvPicPr>
        <p:blipFill>
          <a:blip r:embed="rId2"/>
          <a:stretch>
            <a:fillRect/>
          </a:stretch>
        </p:blipFill>
        <p:spPr>
          <a:xfrm>
            <a:off x="1423628" y="3497170"/>
            <a:ext cx="5153744" cy="1324160"/>
          </a:xfrm>
          <a:prstGeom prst="rect">
            <a:avLst/>
          </a:prstGeom>
        </p:spPr>
      </p:pic>
    </p:spTree>
    <p:extLst>
      <p:ext uri="{BB962C8B-B14F-4D97-AF65-F5344CB8AC3E}">
        <p14:creationId xmlns:p14="http://schemas.microsoft.com/office/powerpoint/2010/main" val="3745775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19CB-6671-CA40-470A-4B71CC773853}"/>
              </a:ext>
            </a:extLst>
          </p:cNvPr>
          <p:cNvSpPr>
            <a:spLocks noGrp="1"/>
          </p:cNvSpPr>
          <p:nvPr>
            <p:ph type="title"/>
          </p:nvPr>
        </p:nvSpPr>
        <p:spPr/>
        <p:txBody>
          <a:bodyPr/>
          <a:lstStyle/>
          <a:p>
            <a:endParaRPr lang="en-PH"/>
          </a:p>
        </p:txBody>
      </p:sp>
      <p:pic>
        <p:nvPicPr>
          <p:cNvPr id="5" name="Content Placeholder 4" descr="A picture containing vector graphics&#10;&#10;Description automatically generated">
            <a:extLst>
              <a:ext uri="{FF2B5EF4-FFF2-40B4-BE49-F238E27FC236}">
                <a16:creationId xmlns:a16="http://schemas.microsoft.com/office/drawing/2014/main" id="{F61C9008-DB95-049F-696F-F049CAE45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2746" y="3336828"/>
            <a:ext cx="1746508" cy="1328931"/>
          </a:xfrm>
        </p:spPr>
      </p:pic>
      <p:pic>
        <p:nvPicPr>
          <p:cNvPr id="2050" name="Picture 2" descr="Object Oriented Programming using Python | GLUG MVIT">
            <a:extLst>
              <a:ext uri="{FF2B5EF4-FFF2-40B4-BE49-F238E27FC236}">
                <a16:creationId xmlns:a16="http://schemas.microsoft.com/office/drawing/2014/main" id="{BD3119FD-0321-3D26-D977-17B5E237A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1285875"/>
            <a:ext cx="7715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gepi (Pokémon) - Bulbapedia, the community-driven Pokémon encyclopedia">
            <a:extLst>
              <a:ext uri="{FF2B5EF4-FFF2-40B4-BE49-F238E27FC236}">
                <a16:creationId xmlns:a16="http://schemas.microsoft.com/office/drawing/2014/main" id="{FF8A0407-03EF-0A9C-4817-C2FAEBD76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3536950"/>
            <a:ext cx="1377950" cy="1377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Jigglypuff | Pokémon Wiki | Fandom | Pokemon jigglypuff, Pokemon, Jigglypuff  art">
            <a:extLst>
              <a:ext uri="{FF2B5EF4-FFF2-40B4-BE49-F238E27FC236}">
                <a16:creationId xmlns:a16="http://schemas.microsoft.com/office/drawing/2014/main" id="{C8B3E5FB-6F2D-D0C6-7A6E-54137CE71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 y="1616135"/>
            <a:ext cx="1598013" cy="1623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vector graphics&#10;&#10;Description automatically generated">
            <a:extLst>
              <a:ext uri="{FF2B5EF4-FFF2-40B4-BE49-F238E27FC236}">
                <a16:creationId xmlns:a16="http://schemas.microsoft.com/office/drawing/2014/main" id="{92E003F6-D77F-C27A-67DE-FCF7C827F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498" y="5203023"/>
            <a:ext cx="2175004" cy="1654977"/>
          </a:xfrm>
          <a:prstGeom prst="rect">
            <a:avLst/>
          </a:prstGeom>
        </p:spPr>
      </p:pic>
    </p:spTree>
    <p:extLst>
      <p:ext uri="{BB962C8B-B14F-4D97-AF65-F5344CB8AC3E}">
        <p14:creationId xmlns:p14="http://schemas.microsoft.com/office/powerpoint/2010/main" val="398757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58B4-811A-4B96-6419-C9F8B8E4674A}"/>
              </a:ext>
            </a:extLst>
          </p:cNvPr>
          <p:cNvSpPr>
            <a:spLocks noGrp="1"/>
          </p:cNvSpPr>
          <p:nvPr>
            <p:ph type="title"/>
          </p:nvPr>
        </p:nvSpPr>
        <p:spPr/>
        <p:txBody>
          <a:bodyPr/>
          <a:lstStyle/>
          <a:p>
            <a:r>
              <a:rPr lang="en-US" dirty="0"/>
              <a:t>Can you make classes, objects, and methods of us?</a:t>
            </a:r>
            <a:endParaRPr lang="en-PH" dirty="0"/>
          </a:p>
        </p:txBody>
      </p:sp>
      <p:sp>
        <p:nvSpPr>
          <p:cNvPr id="3" name="Content Placeholder 2">
            <a:extLst>
              <a:ext uri="{FF2B5EF4-FFF2-40B4-BE49-F238E27FC236}">
                <a16:creationId xmlns:a16="http://schemas.microsoft.com/office/drawing/2014/main" id="{10AD2254-70EC-9B8F-3C3B-870101151AD8}"/>
              </a:ext>
            </a:extLst>
          </p:cNvPr>
          <p:cNvSpPr>
            <a:spLocks noGrp="1"/>
          </p:cNvSpPr>
          <p:nvPr>
            <p:ph idx="1"/>
          </p:nvPr>
        </p:nvSpPr>
        <p:spPr/>
        <p:txBody>
          <a:bodyPr/>
          <a:lstStyle/>
          <a:p>
            <a:endParaRPr lang="en-PH"/>
          </a:p>
        </p:txBody>
      </p:sp>
      <p:pic>
        <p:nvPicPr>
          <p:cNvPr id="3080" name="Picture 8" descr="Saiyans Members - Comic Vine">
            <a:extLst>
              <a:ext uri="{FF2B5EF4-FFF2-40B4-BE49-F238E27FC236}">
                <a16:creationId xmlns:a16="http://schemas.microsoft.com/office/drawing/2014/main" id="{77CC407A-EE62-2A9A-916A-6BC0496A6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213" y="1920770"/>
            <a:ext cx="1917845" cy="31654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iko 5 Sports ONE PIECE Limited Edition | Seiko Watch Corporation">
            <a:extLst>
              <a:ext uri="{FF2B5EF4-FFF2-40B4-BE49-F238E27FC236}">
                <a16:creationId xmlns:a16="http://schemas.microsoft.com/office/drawing/2014/main" id="{25F53C12-0AD8-196C-15A3-D6609D542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03" y="1993900"/>
            <a:ext cx="4415353" cy="233014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oJo's Bizarre Adventure x Tokyo Skytree Collaboration Announced">
            <a:extLst>
              <a:ext uri="{FF2B5EF4-FFF2-40B4-BE49-F238E27FC236}">
                <a16:creationId xmlns:a16="http://schemas.microsoft.com/office/drawing/2014/main" id="{667E75D6-5A6A-D607-A5B9-132412EBD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082" y="503238"/>
            <a:ext cx="4117968" cy="308847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emon Slayer: The 9 Hashira Ranked From Weakest to Strongest - TechNadu">
            <a:extLst>
              <a:ext uri="{FF2B5EF4-FFF2-40B4-BE49-F238E27FC236}">
                <a16:creationId xmlns:a16="http://schemas.microsoft.com/office/drawing/2014/main" id="{FB22D5F5-BA5C-F674-623E-1A45400BB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971" y="4956170"/>
            <a:ext cx="2895600"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Rank The Hokage from Favorite To Least Favorite : r/Naruto">
            <a:extLst>
              <a:ext uri="{FF2B5EF4-FFF2-40B4-BE49-F238E27FC236}">
                <a16:creationId xmlns:a16="http://schemas.microsoft.com/office/drawing/2014/main" id="{5B6C11EE-6782-ED74-C6AC-C1B04671A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1052" y="3659182"/>
            <a:ext cx="3957998" cy="292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0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410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Yusuke removes spirit cuffs - YouTube">
            <a:extLst>
              <a:ext uri="{FF2B5EF4-FFF2-40B4-BE49-F238E27FC236}">
                <a16:creationId xmlns:a16="http://schemas.microsoft.com/office/drawing/2014/main" id="{01EB0FC1-383E-656D-5F5A-67917947D4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39" b="276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1" name="Rectangle 410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20B1E15-58BF-16BC-872F-7484A396BB4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bg1">
                    <a:lumMod val="95000"/>
                  </a:schemeClr>
                </a:solidFill>
              </a:rPr>
              <a:t>Next meeting, Inheritance</a:t>
            </a:r>
            <a:endParaRPr lang="en-PH" sz="5200" b="1" dirty="0">
              <a:solidFill>
                <a:schemeClr val="bg1">
                  <a:lumMod val="95000"/>
                </a:schemeClr>
              </a:solidFill>
            </a:endParaRPr>
          </a:p>
        </p:txBody>
      </p:sp>
      <p:sp>
        <p:nvSpPr>
          <p:cNvPr id="5" name="Subtitle 4">
            <a:extLst>
              <a:ext uri="{FF2B5EF4-FFF2-40B4-BE49-F238E27FC236}">
                <a16:creationId xmlns:a16="http://schemas.microsoft.com/office/drawing/2014/main" id="{668D86AF-0874-2401-0553-6605A8A14D3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PH">
              <a:solidFill>
                <a:srgbClr val="FFFFFF"/>
              </a:solidFill>
            </a:endParaRPr>
          </a:p>
        </p:txBody>
      </p:sp>
    </p:spTree>
    <p:extLst>
      <p:ext uri="{BB962C8B-B14F-4D97-AF65-F5344CB8AC3E}">
        <p14:creationId xmlns:p14="http://schemas.microsoft.com/office/powerpoint/2010/main" val="426950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04F5-D3FD-4B1D-9A5F-9A3BC776182F}"/>
              </a:ext>
            </a:extLst>
          </p:cNvPr>
          <p:cNvSpPr>
            <a:spLocks noGrp="1"/>
          </p:cNvSpPr>
          <p:nvPr>
            <p:ph type="title"/>
          </p:nvPr>
        </p:nvSpPr>
        <p:spPr/>
        <p:txBody>
          <a:bodyPr/>
          <a:lstStyle/>
          <a:p>
            <a:r>
              <a:rPr lang="en-US" dirty="0"/>
              <a:t>Why create Classes?</a:t>
            </a:r>
            <a:endParaRPr lang="en-PH" dirty="0"/>
          </a:p>
        </p:txBody>
      </p:sp>
      <p:sp>
        <p:nvSpPr>
          <p:cNvPr id="3" name="Content Placeholder 2">
            <a:extLst>
              <a:ext uri="{FF2B5EF4-FFF2-40B4-BE49-F238E27FC236}">
                <a16:creationId xmlns:a16="http://schemas.microsoft.com/office/drawing/2014/main" id="{788975B5-3A5A-4879-B0AB-B38696F50B64}"/>
              </a:ext>
            </a:extLst>
          </p:cNvPr>
          <p:cNvSpPr>
            <a:spLocks noGrp="1"/>
          </p:cNvSpPr>
          <p:nvPr>
            <p:ph idx="1"/>
          </p:nvPr>
        </p:nvSpPr>
        <p:spPr/>
        <p:txBody>
          <a:bodyPr/>
          <a:lstStyle/>
          <a:p>
            <a:r>
              <a:rPr lang="en-US" dirty="0"/>
              <a:t>To understand the need for creating a class in Python let’s consider an example:</a:t>
            </a:r>
          </a:p>
          <a:p>
            <a:r>
              <a:rPr lang="en-US" dirty="0"/>
              <a:t>Let’s say you wanted to track the number of </a:t>
            </a:r>
            <a:r>
              <a:rPr lang="en-US" b="1" i="1" dirty="0"/>
              <a:t>dogs</a:t>
            </a:r>
            <a:r>
              <a:rPr lang="en-US" dirty="0"/>
              <a:t> that may have different attributes like </a:t>
            </a:r>
            <a:r>
              <a:rPr lang="en-US" b="1" dirty="0"/>
              <a:t>breed</a:t>
            </a:r>
            <a:r>
              <a:rPr lang="en-US" dirty="0"/>
              <a:t>, and </a:t>
            </a:r>
            <a:r>
              <a:rPr lang="en-US" b="1" dirty="0"/>
              <a:t>age</a:t>
            </a:r>
            <a:r>
              <a:rPr lang="en-US" dirty="0"/>
              <a:t>. If a list is used, the first element could be the dog’s breed while the second element could represent its age. </a:t>
            </a:r>
          </a:p>
          <a:p>
            <a:r>
              <a:rPr lang="en-US" dirty="0"/>
              <a:t>Let’s suppose there are </a:t>
            </a:r>
            <a:r>
              <a:rPr lang="en-US" b="1" dirty="0"/>
              <a:t>100 different dogs</a:t>
            </a:r>
            <a:r>
              <a:rPr lang="en-US" dirty="0"/>
              <a:t>, then how would you know which element is supposed to be which? What if you wanted to add other properties to these dogs? This </a:t>
            </a:r>
            <a:r>
              <a:rPr lang="en-US" b="1" dirty="0"/>
              <a:t>lacks organization </a:t>
            </a:r>
            <a:r>
              <a:rPr lang="en-US" dirty="0"/>
              <a:t>and it’s the exact need for classes. </a:t>
            </a:r>
            <a:endParaRPr lang="en-PH" dirty="0"/>
          </a:p>
          <a:p>
            <a:endParaRPr lang="en-PH" dirty="0"/>
          </a:p>
        </p:txBody>
      </p:sp>
    </p:spTree>
    <p:extLst>
      <p:ext uri="{BB962C8B-B14F-4D97-AF65-F5344CB8AC3E}">
        <p14:creationId xmlns:p14="http://schemas.microsoft.com/office/powerpoint/2010/main" val="2155863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971E-2A95-4F9D-8DF9-4735102EE0CA}"/>
              </a:ext>
            </a:extLst>
          </p:cNvPr>
          <p:cNvSpPr>
            <a:spLocks noGrp="1"/>
          </p:cNvSpPr>
          <p:nvPr>
            <p:ph type="title"/>
          </p:nvPr>
        </p:nvSpPr>
        <p:spPr/>
        <p:txBody>
          <a:bodyPr/>
          <a:lstStyle/>
          <a:p>
            <a:r>
              <a:rPr lang="en-US" dirty="0"/>
              <a:t>Structure of a Class and its instances</a:t>
            </a:r>
            <a:endParaRPr lang="en-PH" dirty="0"/>
          </a:p>
        </p:txBody>
      </p:sp>
      <p:sp>
        <p:nvSpPr>
          <p:cNvPr id="3" name="Content Placeholder 2">
            <a:extLst>
              <a:ext uri="{FF2B5EF4-FFF2-40B4-BE49-F238E27FC236}">
                <a16:creationId xmlns:a16="http://schemas.microsoft.com/office/drawing/2014/main" id="{859334D7-EACA-4D40-AEB0-199EF62BCCF6}"/>
              </a:ext>
            </a:extLst>
          </p:cNvPr>
          <p:cNvSpPr>
            <a:spLocks noGrp="1"/>
          </p:cNvSpPr>
          <p:nvPr>
            <p:ph idx="1"/>
          </p:nvPr>
        </p:nvSpPr>
        <p:spPr/>
        <p:txBody>
          <a:bodyPr/>
          <a:lstStyle/>
          <a:p>
            <a:endParaRPr lang="en-PH"/>
          </a:p>
        </p:txBody>
      </p:sp>
      <p:pic>
        <p:nvPicPr>
          <p:cNvPr id="5122" name="Picture 2" descr="Python Classes and Objects - GeeksforGeeks">
            <a:extLst>
              <a:ext uri="{FF2B5EF4-FFF2-40B4-BE49-F238E27FC236}">
                <a16:creationId xmlns:a16="http://schemas.microsoft.com/office/drawing/2014/main" id="{A4CD8A26-E89B-4C48-B42C-458DB9E6E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53" y="1788996"/>
            <a:ext cx="10185647" cy="452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9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D5E3-DB3C-4606-BEB9-D766FA0D5ADA}"/>
              </a:ext>
            </a:extLst>
          </p:cNvPr>
          <p:cNvSpPr>
            <a:spLocks noGrp="1"/>
          </p:cNvSpPr>
          <p:nvPr>
            <p:ph type="title"/>
          </p:nvPr>
        </p:nvSpPr>
        <p:spPr/>
        <p:txBody>
          <a:bodyPr/>
          <a:lstStyle/>
          <a:p>
            <a:r>
              <a:rPr lang="en-US" dirty="0"/>
              <a:t>Classes and Instances</a:t>
            </a:r>
            <a:endParaRPr lang="en-PH" dirty="0"/>
          </a:p>
        </p:txBody>
      </p:sp>
      <p:sp>
        <p:nvSpPr>
          <p:cNvPr id="3" name="Content Placeholder 2">
            <a:extLst>
              <a:ext uri="{FF2B5EF4-FFF2-40B4-BE49-F238E27FC236}">
                <a16:creationId xmlns:a16="http://schemas.microsoft.com/office/drawing/2014/main" id="{8FDEEDEC-1973-4240-AD0E-088A90856F85}"/>
              </a:ext>
            </a:extLst>
          </p:cNvPr>
          <p:cNvSpPr>
            <a:spLocks noGrp="1"/>
          </p:cNvSpPr>
          <p:nvPr>
            <p:ph idx="1"/>
          </p:nvPr>
        </p:nvSpPr>
        <p:spPr/>
        <p:txBody>
          <a:bodyPr/>
          <a:lstStyle/>
          <a:p>
            <a:endParaRPr lang="en-PH"/>
          </a:p>
        </p:txBody>
      </p:sp>
      <p:pic>
        <p:nvPicPr>
          <p:cNvPr id="4098" name="Picture 2" descr="Explaining Python Classes in a simple way | by Eugenia Anello | Towards  Data Science">
            <a:extLst>
              <a:ext uri="{FF2B5EF4-FFF2-40B4-BE49-F238E27FC236}">
                <a16:creationId xmlns:a16="http://schemas.microsoft.com/office/drawing/2014/main" id="{6866426F-3627-4205-85FB-EBF168487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7" y="2039144"/>
            <a:ext cx="862012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61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E257-2808-41B8-BC81-18602FFA20F7}"/>
              </a:ext>
            </a:extLst>
          </p:cNvPr>
          <p:cNvSpPr>
            <a:spLocks noGrp="1"/>
          </p:cNvSpPr>
          <p:nvPr>
            <p:ph type="title"/>
          </p:nvPr>
        </p:nvSpPr>
        <p:spPr/>
        <p:txBody>
          <a:bodyPr/>
          <a:lstStyle/>
          <a:p>
            <a:r>
              <a:rPr lang="en-US" dirty="0"/>
              <a:t>Structure of a Class in Code</a:t>
            </a:r>
            <a:endParaRPr lang="en-PH" dirty="0"/>
          </a:p>
        </p:txBody>
      </p:sp>
      <p:sp>
        <p:nvSpPr>
          <p:cNvPr id="3" name="Content Placeholder 2">
            <a:extLst>
              <a:ext uri="{FF2B5EF4-FFF2-40B4-BE49-F238E27FC236}">
                <a16:creationId xmlns:a16="http://schemas.microsoft.com/office/drawing/2014/main" id="{423211BF-1F84-4350-B4B3-2949E4F9A89C}"/>
              </a:ext>
            </a:extLst>
          </p:cNvPr>
          <p:cNvSpPr>
            <a:spLocks noGrp="1"/>
          </p:cNvSpPr>
          <p:nvPr>
            <p:ph idx="1"/>
          </p:nvPr>
        </p:nvSpPr>
        <p:spPr/>
        <p:txBody>
          <a:bodyPr/>
          <a:lstStyle/>
          <a:p>
            <a:endParaRPr lang="en-PH" dirty="0"/>
          </a:p>
        </p:txBody>
      </p:sp>
      <p:pic>
        <p:nvPicPr>
          <p:cNvPr id="6146" name="Picture 2" descr="Fundamentals of programming">
            <a:extLst>
              <a:ext uri="{FF2B5EF4-FFF2-40B4-BE49-F238E27FC236}">
                <a16:creationId xmlns:a16="http://schemas.microsoft.com/office/drawing/2014/main" id="{9108787B-4FC5-4734-8DA7-868DB980EE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87"/>
          <a:stretch/>
        </p:blipFill>
        <p:spPr bwMode="auto">
          <a:xfrm>
            <a:off x="838200" y="1690056"/>
            <a:ext cx="9076231" cy="480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2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6F9F-758E-42A8-9D6E-2C152BFB4060}"/>
              </a:ext>
            </a:extLst>
          </p:cNvPr>
          <p:cNvSpPr>
            <a:spLocks noGrp="1"/>
          </p:cNvSpPr>
          <p:nvPr>
            <p:ph type="title"/>
          </p:nvPr>
        </p:nvSpPr>
        <p:spPr/>
        <p:txBody>
          <a:bodyPr/>
          <a:lstStyle/>
          <a:p>
            <a:r>
              <a:rPr lang="en-PH" dirty="0"/>
              <a:t>Creating a Class in Python</a:t>
            </a:r>
          </a:p>
        </p:txBody>
      </p:sp>
      <p:sp>
        <p:nvSpPr>
          <p:cNvPr id="3" name="Content Placeholder 2">
            <a:extLst>
              <a:ext uri="{FF2B5EF4-FFF2-40B4-BE49-F238E27FC236}">
                <a16:creationId xmlns:a16="http://schemas.microsoft.com/office/drawing/2014/main" id="{A8F7C845-6E81-4702-B9CE-5F4EFEA0B8A9}"/>
              </a:ext>
            </a:extLst>
          </p:cNvPr>
          <p:cNvSpPr>
            <a:spLocks noGrp="1"/>
          </p:cNvSpPr>
          <p:nvPr>
            <p:ph idx="1"/>
          </p:nvPr>
        </p:nvSpPr>
        <p:spPr/>
        <p:txBody>
          <a:bodyPr/>
          <a:lstStyle/>
          <a:p>
            <a:pPr marL="0" indent="0">
              <a:buNone/>
            </a:pPr>
            <a:endParaRPr lang="en-PH" dirty="0"/>
          </a:p>
        </p:txBody>
      </p:sp>
      <p:pic>
        <p:nvPicPr>
          <p:cNvPr id="5" name="Picture 4">
            <a:extLst>
              <a:ext uri="{FF2B5EF4-FFF2-40B4-BE49-F238E27FC236}">
                <a16:creationId xmlns:a16="http://schemas.microsoft.com/office/drawing/2014/main" id="{78334DDB-86A8-4CA1-8D75-365D431AFA38}"/>
              </a:ext>
            </a:extLst>
          </p:cNvPr>
          <p:cNvPicPr>
            <a:picLocks noChangeAspect="1"/>
          </p:cNvPicPr>
          <p:nvPr/>
        </p:nvPicPr>
        <p:blipFill>
          <a:blip r:embed="rId2"/>
          <a:stretch>
            <a:fillRect/>
          </a:stretch>
        </p:blipFill>
        <p:spPr>
          <a:xfrm>
            <a:off x="838200" y="1825625"/>
            <a:ext cx="6325483" cy="3105583"/>
          </a:xfrm>
          <a:prstGeom prst="rect">
            <a:avLst/>
          </a:prstGeom>
        </p:spPr>
      </p:pic>
    </p:spTree>
    <p:extLst>
      <p:ext uri="{BB962C8B-B14F-4D97-AF65-F5344CB8AC3E}">
        <p14:creationId xmlns:p14="http://schemas.microsoft.com/office/powerpoint/2010/main" val="2364690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1919</Words>
  <Application>Microsoft Office PowerPoint</Application>
  <PresentationFormat>Widescreen</PresentationFormat>
  <Paragraphs>128</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Consolas</vt:lpstr>
      <vt:lpstr>urw-din</vt:lpstr>
      <vt:lpstr>Verdana</vt:lpstr>
      <vt:lpstr>Office Theme</vt:lpstr>
      <vt:lpstr>Object Oriented Python</vt:lpstr>
      <vt:lpstr>Introduction</vt:lpstr>
      <vt:lpstr>Classes</vt:lpstr>
      <vt:lpstr>Class and Instances</vt:lpstr>
      <vt:lpstr>Why create Classes?</vt:lpstr>
      <vt:lpstr>Structure of a Class and its instances</vt:lpstr>
      <vt:lpstr>Classes and Instances</vt:lpstr>
      <vt:lpstr>Structure of a Class in Code</vt:lpstr>
      <vt:lpstr>Creating a Class in Python</vt:lpstr>
      <vt:lpstr>Creating an Object in Python</vt:lpstr>
      <vt:lpstr>Class example</vt:lpstr>
      <vt:lpstr>Class scope</vt:lpstr>
      <vt:lpstr>Data types for fields</vt:lpstr>
      <vt:lpstr>Setting attributes</vt:lpstr>
      <vt:lpstr>Class features</vt:lpstr>
      <vt:lpstr>What is a constructor?</vt:lpstr>
      <vt:lpstr>The __init__() Function</vt:lpstr>
      <vt:lpstr>PowerPoint Presentation</vt:lpstr>
      <vt:lpstr>Syntax of constructor declaration</vt:lpstr>
      <vt:lpstr>Using the __init__ function</vt:lpstr>
      <vt:lpstr>Constructor Example</vt:lpstr>
      <vt:lpstr>Types of Constructors</vt:lpstr>
      <vt:lpstr>Python – default constructor example</vt:lpstr>
      <vt:lpstr>Class in default without a constructor</vt:lpstr>
      <vt:lpstr>Class with a constructor</vt:lpstr>
      <vt:lpstr>When to explicitly declare constructors?</vt:lpstr>
      <vt:lpstr>Python – Parameterized constructor example</vt:lpstr>
      <vt:lpstr>The ‘self’ parameter</vt:lpstr>
      <vt:lpstr>More examples to understand ‘self’</vt:lpstr>
      <vt:lpstr>Why is self explicitly defined everytime?</vt:lpstr>
      <vt:lpstr>REMEMBER!</vt:lpstr>
      <vt:lpstr>Passing but not receiving automatically</vt:lpstr>
      <vt:lpstr>Objects</vt:lpstr>
      <vt:lpstr>Another example using the self Parameter</vt:lpstr>
      <vt:lpstr>Object Methods</vt:lpstr>
      <vt:lpstr>Modify Object Properties</vt:lpstr>
      <vt:lpstr>Delete Object Properties</vt:lpstr>
      <vt:lpstr>Delete Objects</vt:lpstr>
      <vt:lpstr>Pass statement</vt:lpstr>
      <vt:lpstr>Creating a Class with Objects</vt:lpstr>
      <vt:lpstr>Doc string</vt:lpstr>
      <vt:lpstr>PowerPoint Presentation</vt:lpstr>
      <vt:lpstr>Can you make classes, objects, and methods of us?</vt:lpstr>
      <vt:lpstr>Next meeting, Inheritance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Classes and Objects</dc:title>
  <dc:creator>Francis Jesmar Montalbo</dc:creator>
  <cp:lastModifiedBy>Francis Jesmar Montalbo</cp:lastModifiedBy>
  <cp:revision>2</cp:revision>
  <dcterms:created xsi:type="dcterms:W3CDTF">2022-09-21T00:23:17Z</dcterms:created>
  <dcterms:modified xsi:type="dcterms:W3CDTF">2023-02-26T01:53:19Z</dcterms:modified>
</cp:coreProperties>
</file>